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76" r:id="rId3"/>
    <p:sldId id="278" r:id="rId4"/>
    <p:sldId id="263" r:id="rId5"/>
    <p:sldId id="265" r:id="rId6"/>
    <p:sldId id="273" r:id="rId7"/>
    <p:sldId id="274" r:id="rId8"/>
    <p:sldId id="261" r:id="rId9"/>
    <p:sldId id="270" r:id="rId10"/>
    <p:sldId id="266" r:id="rId11"/>
    <p:sldId id="271" r:id="rId12"/>
    <p:sldId id="272" r:id="rId13"/>
    <p:sldId id="277" r:id="rId14"/>
    <p:sldId id="267"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535A"/>
    <a:srgbClr val="505B71"/>
    <a:srgbClr val="3A2B26"/>
    <a:srgbClr val="EF4923"/>
    <a:srgbClr val="FEA11E"/>
    <a:srgbClr val="FF9120"/>
    <a:srgbClr val="D6EBD8"/>
    <a:srgbClr val="0267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4" autoAdjust="0"/>
    <p:restoredTop sz="85236"/>
  </p:normalViewPr>
  <p:slideViewPr>
    <p:cSldViewPr snapToGrid="0">
      <p:cViewPr varScale="1">
        <p:scale>
          <a:sx n="96" d="100"/>
          <a:sy n="96" d="100"/>
        </p:scale>
        <p:origin x="1024" y="1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991C6D1-9DD8-4B1B-83D0-A4DFEB49985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6C29C6F-0AC7-4A47-8759-62945C831E92}">
      <dgm:prSet/>
      <dgm:spPr/>
      <dgm:t>
        <a:bodyPr/>
        <a:lstStyle/>
        <a:p>
          <a:pPr>
            <a:lnSpc>
              <a:spcPct val="100000"/>
            </a:lnSpc>
          </a:pPr>
          <a:r>
            <a:rPr lang="en-US"/>
            <a:t>Renewable Energy and Energy efficiency can achieve over 90 % of the energy-related CO</a:t>
          </a:r>
          <a:r>
            <a:rPr lang="en-US" baseline="-25000"/>
            <a:t>2</a:t>
          </a:r>
          <a:r>
            <a:rPr lang="en-US"/>
            <a:t> emission reductions needed to meet climate goals (IRENA, 2018)</a:t>
          </a:r>
        </a:p>
      </dgm:t>
    </dgm:pt>
    <dgm:pt modelId="{E4D8A72F-C55D-428E-B004-92370485FD1B}" type="parTrans" cxnId="{4B846284-A3E6-45E4-AA78-980773C271BC}">
      <dgm:prSet/>
      <dgm:spPr/>
      <dgm:t>
        <a:bodyPr/>
        <a:lstStyle/>
        <a:p>
          <a:endParaRPr lang="en-US"/>
        </a:p>
      </dgm:t>
    </dgm:pt>
    <dgm:pt modelId="{FE9CB874-C514-4775-A773-61A593C6344F}" type="sibTrans" cxnId="{4B846284-A3E6-45E4-AA78-980773C271BC}">
      <dgm:prSet/>
      <dgm:spPr/>
      <dgm:t>
        <a:bodyPr/>
        <a:lstStyle/>
        <a:p>
          <a:endParaRPr lang="en-US"/>
        </a:p>
      </dgm:t>
    </dgm:pt>
    <dgm:pt modelId="{8A672AB6-A01C-4937-B737-875BA889367C}">
      <dgm:prSet/>
      <dgm:spPr/>
      <dgm:t>
        <a:bodyPr/>
        <a:lstStyle/>
        <a:p>
          <a:pPr>
            <a:lnSpc>
              <a:spcPct val="100000"/>
            </a:lnSpc>
          </a:pPr>
          <a:r>
            <a:rPr lang="en-US" dirty="0"/>
            <a:t>Reducing energy consumption and/or energy costs means more money for congregations to use on other priorities</a:t>
          </a:r>
        </a:p>
      </dgm:t>
    </dgm:pt>
    <dgm:pt modelId="{0A73748E-56AA-4E9D-ADF8-8C78144CBF1D}" type="sibTrans" cxnId="{723214E2-1F58-4EAF-A73D-CCADB6484BDF}">
      <dgm:prSet/>
      <dgm:spPr/>
      <dgm:t>
        <a:bodyPr/>
        <a:lstStyle/>
        <a:p>
          <a:endParaRPr lang="en-US"/>
        </a:p>
      </dgm:t>
    </dgm:pt>
    <dgm:pt modelId="{DC92F1BB-547C-4C66-9CC2-F7A7EE72F39C}" type="parTrans" cxnId="{723214E2-1F58-4EAF-A73D-CCADB6484BDF}">
      <dgm:prSet/>
      <dgm:spPr/>
      <dgm:t>
        <a:bodyPr/>
        <a:lstStyle/>
        <a:p>
          <a:endParaRPr lang="en-US"/>
        </a:p>
      </dgm:t>
    </dgm:pt>
    <dgm:pt modelId="{360E2B78-7406-43EA-A8DD-55E6ACD3C450}" type="pres">
      <dgm:prSet presAssocID="{B991C6D1-9DD8-4B1B-83D0-A4DFEB499855}" presName="root" presStyleCnt="0">
        <dgm:presLayoutVars>
          <dgm:dir/>
          <dgm:resizeHandles val="exact"/>
        </dgm:presLayoutVars>
      </dgm:prSet>
      <dgm:spPr/>
    </dgm:pt>
    <dgm:pt modelId="{95F1BAAF-7F6D-4BE5-9666-8051E903E99B}" type="pres">
      <dgm:prSet presAssocID="{E6C29C6F-0AC7-4A47-8759-62945C831E92}" presName="compNode" presStyleCnt="0"/>
      <dgm:spPr/>
    </dgm:pt>
    <dgm:pt modelId="{0739B0BA-446E-46A3-993D-CAA7F780E3FF}" type="pres">
      <dgm:prSet presAssocID="{E6C29C6F-0AC7-4A47-8759-62945C831E92}" presName="bgRect" presStyleLbl="bgShp" presStyleIdx="0" presStyleCnt="2"/>
      <dgm:spPr/>
    </dgm:pt>
    <dgm:pt modelId="{DE405F9D-8812-4396-AA1C-2A756A729C53}" type="pres">
      <dgm:prSet presAssocID="{E6C29C6F-0AC7-4A47-8759-62945C831E9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mill"/>
        </a:ext>
      </dgm:extLst>
    </dgm:pt>
    <dgm:pt modelId="{8CF7EACA-6419-4FD9-ABF6-EC022531944E}" type="pres">
      <dgm:prSet presAssocID="{E6C29C6F-0AC7-4A47-8759-62945C831E92}" presName="spaceRect" presStyleCnt="0"/>
      <dgm:spPr/>
    </dgm:pt>
    <dgm:pt modelId="{B7A7F57D-E29D-4B4A-9A7E-772853FBD489}" type="pres">
      <dgm:prSet presAssocID="{E6C29C6F-0AC7-4A47-8759-62945C831E92}" presName="parTx" presStyleLbl="revTx" presStyleIdx="0" presStyleCnt="2">
        <dgm:presLayoutVars>
          <dgm:chMax val="0"/>
          <dgm:chPref val="0"/>
        </dgm:presLayoutVars>
      </dgm:prSet>
      <dgm:spPr/>
    </dgm:pt>
    <dgm:pt modelId="{9CBB7B52-3441-4221-A950-4C5BCEFBD1D2}" type="pres">
      <dgm:prSet presAssocID="{FE9CB874-C514-4775-A773-61A593C6344F}" presName="sibTrans" presStyleCnt="0"/>
      <dgm:spPr/>
    </dgm:pt>
    <dgm:pt modelId="{AB1EC769-5368-4662-9BCB-531FCC89E828}" type="pres">
      <dgm:prSet presAssocID="{8A672AB6-A01C-4937-B737-875BA889367C}" presName="compNode" presStyleCnt="0"/>
      <dgm:spPr/>
    </dgm:pt>
    <dgm:pt modelId="{4933987B-FB6E-42AE-AA5E-9DD22C2A69F7}" type="pres">
      <dgm:prSet presAssocID="{8A672AB6-A01C-4937-B737-875BA889367C}" presName="bgRect" presStyleLbl="bgShp" presStyleIdx="1" presStyleCnt="2"/>
      <dgm:spPr/>
    </dgm:pt>
    <dgm:pt modelId="{D9AC3D6D-6455-45BD-B220-7D389A9D84B4}" type="pres">
      <dgm:prSet presAssocID="{8A672AB6-A01C-4937-B737-875BA889367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49BECF05-FDF1-4E8B-B1F3-B75D45453B51}" type="pres">
      <dgm:prSet presAssocID="{8A672AB6-A01C-4937-B737-875BA889367C}" presName="spaceRect" presStyleCnt="0"/>
      <dgm:spPr/>
    </dgm:pt>
    <dgm:pt modelId="{5EAA1409-AC10-4BA3-AA20-E1429B55689F}" type="pres">
      <dgm:prSet presAssocID="{8A672AB6-A01C-4937-B737-875BA889367C}" presName="parTx" presStyleLbl="revTx" presStyleIdx="1" presStyleCnt="2">
        <dgm:presLayoutVars>
          <dgm:chMax val="0"/>
          <dgm:chPref val="0"/>
        </dgm:presLayoutVars>
      </dgm:prSet>
      <dgm:spPr/>
    </dgm:pt>
  </dgm:ptLst>
  <dgm:cxnLst>
    <dgm:cxn modelId="{7CEE2643-B233-4FA6-AA62-3F21EC3431E0}" type="presOf" srcId="{B991C6D1-9DD8-4B1B-83D0-A4DFEB499855}" destId="{360E2B78-7406-43EA-A8DD-55E6ACD3C450}" srcOrd="0" destOrd="0" presId="urn:microsoft.com/office/officeart/2018/2/layout/IconVerticalSolidList"/>
    <dgm:cxn modelId="{8FA34D66-07CB-448B-80E8-B9DABC2E82EF}" type="presOf" srcId="{E6C29C6F-0AC7-4A47-8759-62945C831E92}" destId="{B7A7F57D-E29D-4B4A-9A7E-772853FBD489}" srcOrd="0" destOrd="0" presId="urn:microsoft.com/office/officeart/2018/2/layout/IconVerticalSolidList"/>
    <dgm:cxn modelId="{D6139D6F-0861-44D6-922A-B89738E404E4}" type="presOf" srcId="{8A672AB6-A01C-4937-B737-875BA889367C}" destId="{5EAA1409-AC10-4BA3-AA20-E1429B55689F}" srcOrd="0" destOrd="0" presId="urn:microsoft.com/office/officeart/2018/2/layout/IconVerticalSolidList"/>
    <dgm:cxn modelId="{4B846284-A3E6-45E4-AA78-980773C271BC}" srcId="{B991C6D1-9DD8-4B1B-83D0-A4DFEB499855}" destId="{E6C29C6F-0AC7-4A47-8759-62945C831E92}" srcOrd="0" destOrd="0" parTransId="{E4D8A72F-C55D-428E-B004-92370485FD1B}" sibTransId="{FE9CB874-C514-4775-A773-61A593C6344F}"/>
    <dgm:cxn modelId="{723214E2-1F58-4EAF-A73D-CCADB6484BDF}" srcId="{B991C6D1-9DD8-4B1B-83D0-A4DFEB499855}" destId="{8A672AB6-A01C-4937-B737-875BA889367C}" srcOrd="1" destOrd="0" parTransId="{DC92F1BB-547C-4C66-9CC2-F7A7EE72F39C}" sibTransId="{0A73748E-56AA-4E9D-ADF8-8C78144CBF1D}"/>
    <dgm:cxn modelId="{63A57682-72C2-4D85-994D-893D1534DE1D}" type="presParOf" srcId="{360E2B78-7406-43EA-A8DD-55E6ACD3C450}" destId="{95F1BAAF-7F6D-4BE5-9666-8051E903E99B}" srcOrd="0" destOrd="0" presId="urn:microsoft.com/office/officeart/2018/2/layout/IconVerticalSolidList"/>
    <dgm:cxn modelId="{9B6AE222-9125-465E-A4D7-E9BCB75BDE86}" type="presParOf" srcId="{95F1BAAF-7F6D-4BE5-9666-8051E903E99B}" destId="{0739B0BA-446E-46A3-993D-CAA7F780E3FF}" srcOrd="0" destOrd="0" presId="urn:microsoft.com/office/officeart/2018/2/layout/IconVerticalSolidList"/>
    <dgm:cxn modelId="{A09600D9-5A52-4EB8-BE3D-911BA5DE2861}" type="presParOf" srcId="{95F1BAAF-7F6D-4BE5-9666-8051E903E99B}" destId="{DE405F9D-8812-4396-AA1C-2A756A729C53}" srcOrd="1" destOrd="0" presId="urn:microsoft.com/office/officeart/2018/2/layout/IconVerticalSolidList"/>
    <dgm:cxn modelId="{4BF71023-4082-4F57-9446-B0CE27D0869A}" type="presParOf" srcId="{95F1BAAF-7F6D-4BE5-9666-8051E903E99B}" destId="{8CF7EACA-6419-4FD9-ABF6-EC022531944E}" srcOrd="2" destOrd="0" presId="urn:microsoft.com/office/officeart/2018/2/layout/IconVerticalSolidList"/>
    <dgm:cxn modelId="{A2DB352E-22D8-44D5-802F-9AF1BB1344A5}" type="presParOf" srcId="{95F1BAAF-7F6D-4BE5-9666-8051E903E99B}" destId="{B7A7F57D-E29D-4B4A-9A7E-772853FBD489}" srcOrd="3" destOrd="0" presId="urn:microsoft.com/office/officeart/2018/2/layout/IconVerticalSolidList"/>
    <dgm:cxn modelId="{196F26C1-A371-46EE-9FB6-841D8A5EF2FF}" type="presParOf" srcId="{360E2B78-7406-43EA-A8DD-55E6ACD3C450}" destId="{9CBB7B52-3441-4221-A950-4C5BCEFBD1D2}" srcOrd="1" destOrd="0" presId="urn:microsoft.com/office/officeart/2018/2/layout/IconVerticalSolidList"/>
    <dgm:cxn modelId="{5A7B68E6-6243-4C1C-A6D8-9B0D925409E3}" type="presParOf" srcId="{360E2B78-7406-43EA-A8DD-55E6ACD3C450}" destId="{AB1EC769-5368-4662-9BCB-531FCC89E828}" srcOrd="2" destOrd="0" presId="urn:microsoft.com/office/officeart/2018/2/layout/IconVerticalSolidList"/>
    <dgm:cxn modelId="{17684844-A8C5-4DC2-A982-BF7ACCF3E080}" type="presParOf" srcId="{AB1EC769-5368-4662-9BCB-531FCC89E828}" destId="{4933987B-FB6E-42AE-AA5E-9DD22C2A69F7}" srcOrd="0" destOrd="0" presId="urn:microsoft.com/office/officeart/2018/2/layout/IconVerticalSolidList"/>
    <dgm:cxn modelId="{05AD655F-BF96-4A38-B4A6-AFF1FBC39A42}" type="presParOf" srcId="{AB1EC769-5368-4662-9BCB-531FCC89E828}" destId="{D9AC3D6D-6455-45BD-B220-7D389A9D84B4}" srcOrd="1" destOrd="0" presId="urn:microsoft.com/office/officeart/2018/2/layout/IconVerticalSolidList"/>
    <dgm:cxn modelId="{A65B13BC-E013-4460-9BEB-0F46656B4DF8}" type="presParOf" srcId="{AB1EC769-5368-4662-9BCB-531FCC89E828}" destId="{49BECF05-FDF1-4E8B-B1F3-B75D45453B51}" srcOrd="2" destOrd="0" presId="urn:microsoft.com/office/officeart/2018/2/layout/IconVerticalSolidList"/>
    <dgm:cxn modelId="{FA119284-30D6-430E-8293-E8B70B2FA0D6}" type="presParOf" srcId="{AB1EC769-5368-4662-9BCB-531FCC89E828}" destId="{5EAA1409-AC10-4BA3-AA20-E1429B55689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9B0BA-446E-46A3-993D-CAA7F780E3FF}">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05F9D-8812-4396-AA1C-2A756A729C53}">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7F57D-E29D-4B4A-9A7E-772853FBD489}">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t>Renewable Energy and Energy efficiency can achieve over 90 % of the energy-related CO</a:t>
          </a:r>
          <a:r>
            <a:rPr lang="en-US" sz="2200" kern="1200" baseline="-25000"/>
            <a:t>2</a:t>
          </a:r>
          <a:r>
            <a:rPr lang="en-US" sz="2200" kern="1200"/>
            <a:t> emission reductions needed to meet climate goals (IRENA, 2018)</a:t>
          </a:r>
        </a:p>
      </dsp:txBody>
      <dsp:txXfrm>
        <a:off x="1507738" y="707092"/>
        <a:ext cx="9007861" cy="1305401"/>
      </dsp:txXfrm>
    </dsp:sp>
    <dsp:sp modelId="{4933987B-FB6E-42AE-AA5E-9DD22C2A69F7}">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C3D6D-6455-45BD-B220-7D389A9D84B4}">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AA1409-AC10-4BA3-AA20-E1429B55689F}">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dirty="0"/>
            <a:t>Reducing energy consumption and/or energy costs means more money for congregations to use on other priorities</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6921D-D814-7649-BA39-FC4A292694D2}"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F5E83-278C-084A-A64B-111AB30C67E5}" type="slidenum">
              <a:rPr lang="en-US" smtClean="0"/>
              <a:t>‹#›</a:t>
            </a:fld>
            <a:endParaRPr lang="en-US"/>
          </a:p>
        </p:txBody>
      </p:sp>
    </p:spTree>
    <p:extLst>
      <p:ext uri="{BB962C8B-B14F-4D97-AF65-F5344CB8AC3E}">
        <p14:creationId xmlns:p14="http://schemas.microsoft.com/office/powerpoint/2010/main" val="1080657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F5E83-278C-084A-A64B-111AB30C67E5}" type="slidenum">
              <a:rPr lang="en-US" smtClean="0"/>
              <a:t>7</a:t>
            </a:fld>
            <a:endParaRPr lang="en-US"/>
          </a:p>
        </p:txBody>
      </p:sp>
    </p:spTree>
    <p:extLst>
      <p:ext uri="{BB962C8B-B14F-4D97-AF65-F5344CB8AC3E}">
        <p14:creationId xmlns:p14="http://schemas.microsoft.com/office/powerpoint/2010/main" val="320337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C24C-7F67-41B2-93F4-FF0BF992D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86ACF-852A-4C6E-B9D3-98C1778E50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2F64C0-814D-436E-BA7B-C89FCD01C9A5}"/>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80E4DA0C-35EE-4BC6-9ACD-0F9BAD087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A39A4-9324-4CD4-B645-D0D9157154A5}"/>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6191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48D5-6298-4824-A416-70A2DAB34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0272B-E59C-4309-AA0A-33A10AE5C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DC888-65CE-4554-9F73-766E2452154A}"/>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148146E6-D669-43B6-967A-0F9D8DF8A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13830-D61D-4821-BDF4-B1BA5B3E6519}"/>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3425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10A475-9352-497C-BC4E-8A1C9AC91E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761995-C826-4EDA-B459-49FB71CB8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47F15-FDBA-4A9B-9401-6C1A4AAF063E}"/>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58FF3556-31F7-47C2-9833-4BE4BA4E2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67D33-1B98-4A5A-A1B0-FE3B4120E87F}"/>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08679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itle 1"/>
          <p:cNvSpPr>
            <a:spLocks noGrp="1"/>
          </p:cNvSpPr>
          <p:nvPr>
            <p:ph type="title"/>
          </p:nvPr>
        </p:nvSpPr>
        <p:spPr>
          <a:xfrm>
            <a:off x="1223827" y="1319380"/>
            <a:ext cx="9477528" cy="1853513"/>
          </a:xfrm>
          <a:ln>
            <a:noFill/>
          </a:ln>
        </p:spPr>
        <p:txBody>
          <a:bodyPr anchor="t">
            <a:normAutofit/>
          </a:bodyPr>
          <a:lstStyle>
            <a:lvl1pPr algn="l">
              <a:defRPr sz="4800" b="1" cap="all">
                <a:solidFill>
                  <a:srgbClr val="48535A"/>
                </a:solidFill>
                <a:latin typeface="Sofia Pro Bold"/>
                <a:cs typeface="Sofia Pro Bold"/>
              </a:defRPr>
            </a:lvl1pPr>
          </a:lstStyle>
          <a:p>
            <a:r>
              <a:rPr lang="en-US" dirty="0"/>
              <a:t>Click to edit Master title style</a:t>
            </a:r>
          </a:p>
        </p:txBody>
      </p:sp>
      <p:pic>
        <p:nvPicPr>
          <p:cNvPr id="2" name="Picture 1" descr="Ampion-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07578" y="338870"/>
            <a:ext cx="2405945" cy="466527"/>
          </a:xfrm>
          <a:prstGeom prst="rect">
            <a:avLst/>
          </a:prstGeom>
        </p:spPr>
      </p:pic>
    </p:spTree>
    <p:extLst>
      <p:ext uri="{BB962C8B-B14F-4D97-AF65-F5344CB8AC3E}">
        <p14:creationId xmlns:p14="http://schemas.microsoft.com/office/powerpoint/2010/main" val="43560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CC15-CBD1-46B4-9B74-436138F7F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0D52B-AA7F-4F70-A361-D4C40943EF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B60A5-B822-4835-B23A-5DA7CB38483A}"/>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2525CAA7-EC19-4D12-A893-1E2D71B2E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457D9-5289-4D8F-AE72-5F28AD5798E4}"/>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990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1B74-1D2F-4771-969B-4E04C674A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A9F3E7-9B31-4CC7-8C44-84FE137DB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826977-EE39-4ED5-9318-3CE582B55073}"/>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EB26B95C-EA20-4EC1-8E3F-F4C2F6A36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73FB6-208F-41AB-B8F5-57E4939C8A82}"/>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09805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3138-4BC4-4B41-9CF3-2608B6DDC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F446F-A365-4AE3-B6B1-A2FCB23794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4FAC-46C7-4CDB-863E-ABB0DE07A8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A81352-2BF9-4017-9F8E-4676F513DF12}"/>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6" name="Footer Placeholder 5">
            <a:extLst>
              <a:ext uri="{FF2B5EF4-FFF2-40B4-BE49-F238E27FC236}">
                <a16:creationId xmlns:a16="http://schemas.microsoft.com/office/drawing/2014/main" id="{E8E3A91D-E472-4E6C-95A5-D8BBF6511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FDB0D-3AEA-4DF7-86AF-43595C66FD5B}"/>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340903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AF1D-75F2-48A0-AE8D-B32E84F320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EED7A-C215-40B2-B40F-58D9A03A5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88E18-E7A4-442F-8F6D-62E6B7BD2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D8F16-F586-4F42-A75C-A375EA85C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FF1ACD-780C-46D7-9267-9A4EFAB10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7B43DD-8D9D-4442-933C-B15FE100E759}"/>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8" name="Footer Placeholder 7">
            <a:extLst>
              <a:ext uri="{FF2B5EF4-FFF2-40B4-BE49-F238E27FC236}">
                <a16:creationId xmlns:a16="http://schemas.microsoft.com/office/drawing/2014/main" id="{DB5C5837-8C5C-4D33-87EC-126377FF4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3CBFEE-14F6-4890-B40D-7D4C7BD4E9C0}"/>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370499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1238-961A-49D8-A5AB-A6E818D9A5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28E0AF-7F47-456A-818E-DAF199D975F0}"/>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4" name="Footer Placeholder 3">
            <a:extLst>
              <a:ext uri="{FF2B5EF4-FFF2-40B4-BE49-F238E27FC236}">
                <a16:creationId xmlns:a16="http://schemas.microsoft.com/office/drawing/2014/main" id="{B3AD7C3E-DBD8-4909-B969-0F60CA4A2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3F46C-038E-408B-8796-FE1429266986}"/>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334073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41172-C60D-480B-BD72-31AF15B2F745}"/>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3" name="Footer Placeholder 2">
            <a:extLst>
              <a:ext uri="{FF2B5EF4-FFF2-40B4-BE49-F238E27FC236}">
                <a16:creationId xmlns:a16="http://schemas.microsoft.com/office/drawing/2014/main" id="{DB52D246-0E8D-486A-A989-1A7A9ABB3E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0820F0-6DFD-4A85-9FF7-8CCD4CB803F7}"/>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226157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F4A9-2852-48C8-B2C9-47C0150F9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5AB0F-7729-4C46-9286-8C832D79A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F94089-51A1-4E7F-A399-DF2965E08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40884-4221-4180-AC47-E649714C1A52}"/>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6" name="Footer Placeholder 5">
            <a:extLst>
              <a:ext uri="{FF2B5EF4-FFF2-40B4-BE49-F238E27FC236}">
                <a16:creationId xmlns:a16="http://schemas.microsoft.com/office/drawing/2014/main" id="{07EC8FE7-F8D4-4F70-8BE6-75D435C68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7E4C8-DB6F-4B49-8EB1-4D11467D540F}"/>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25946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7D6B-4625-4BFD-B291-97B9332E57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2590BB-3EF3-4A64-B8B0-2FCCAF6478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4873D7-4E69-440A-B67C-A1614F552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84839-259C-40EB-8605-5012C4108FE3}"/>
              </a:ext>
            </a:extLst>
          </p:cNvPr>
          <p:cNvSpPr>
            <a:spLocks noGrp="1"/>
          </p:cNvSpPr>
          <p:nvPr>
            <p:ph type="dt" sz="half" idx="10"/>
          </p:nvPr>
        </p:nvSpPr>
        <p:spPr/>
        <p:txBody>
          <a:bodyPr/>
          <a:lstStyle/>
          <a:p>
            <a:fld id="{4958A6E7-F0CB-4D2C-9136-CF1E855E9E34}" type="datetimeFigureOut">
              <a:rPr lang="en-US" smtClean="0"/>
              <a:t>9/11/19</a:t>
            </a:fld>
            <a:endParaRPr lang="en-US"/>
          </a:p>
        </p:txBody>
      </p:sp>
      <p:sp>
        <p:nvSpPr>
          <p:cNvPr id="6" name="Footer Placeholder 5">
            <a:extLst>
              <a:ext uri="{FF2B5EF4-FFF2-40B4-BE49-F238E27FC236}">
                <a16:creationId xmlns:a16="http://schemas.microsoft.com/office/drawing/2014/main" id="{DECB13A1-7D00-4ABF-92DA-E40EB2F0D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88649-D41F-4652-86A9-3B7A1A2C3530}"/>
              </a:ext>
            </a:extLst>
          </p:cNvPr>
          <p:cNvSpPr>
            <a:spLocks noGrp="1"/>
          </p:cNvSpPr>
          <p:nvPr>
            <p:ph type="sldNum" sz="quarter" idx="12"/>
          </p:nvPr>
        </p:nvSpPr>
        <p:spPr/>
        <p:txBody>
          <a:bodyPr/>
          <a:lstStyle/>
          <a:p>
            <a:fld id="{0C45CAAB-4DA8-4AED-B68E-C909A5598EAE}" type="slidenum">
              <a:rPr lang="en-US" smtClean="0"/>
              <a:t>‹#›</a:t>
            </a:fld>
            <a:endParaRPr lang="en-US"/>
          </a:p>
        </p:txBody>
      </p:sp>
    </p:spTree>
    <p:extLst>
      <p:ext uri="{BB962C8B-B14F-4D97-AF65-F5344CB8AC3E}">
        <p14:creationId xmlns:p14="http://schemas.microsoft.com/office/powerpoint/2010/main" val="133617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1E45C-CA87-4C81-B5BE-8C2E66D41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5C97F7-3703-4162-ACC8-53CA2D856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423F2-E4E6-4E4C-AA8D-86D1474D8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8A6E7-F0CB-4D2C-9136-CF1E855E9E34}" type="datetimeFigureOut">
              <a:rPr lang="en-US" smtClean="0"/>
              <a:t>9/11/19</a:t>
            </a:fld>
            <a:endParaRPr lang="en-US"/>
          </a:p>
        </p:txBody>
      </p:sp>
      <p:sp>
        <p:nvSpPr>
          <p:cNvPr id="5" name="Footer Placeholder 4">
            <a:extLst>
              <a:ext uri="{FF2B5EF4-FFF2-40B4-BE49-F238E27FC236}">
                <a16:creationId xmlns:a16="http://schemas.microsoft.com/office/drawing/2014/main" id="{4EAF411A-1136-453B-9F32-7E607AA11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FA48F4-E7D7-47E5-89F4-C26DBE24C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5CAAB-4DA8-4AED-B68E-C909A5598EAE}" type="slidenum">
              <a:rPr lang="en-US" smtClean="0"/>
              <a:t>‹#›</a:t>
            </a:fld>
            <a:endParaRPr lang="en-US"/>
          </a:p>
        </p:txBody>
      </p:sp>
    </p:spTree>
    <p:extLst>
      <p:ext uri="{BB962C8B-B14F-4D97-AF65-F5344CB8AC3E}">
        <p14:creationId xmlns:p14="http://schemas.microsoft.com/office/powerpoint/2010/main" val="118155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raica.net/communnity-solar-campaign" TargetMode="External"/><Relationship Id="rId2" Type="http://schemas.openxmlformats.org/officeDocument/2006/relationships/hyperlink" Target="http://www.signup.abundantenergy.ampion.ne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astralpower.com/" TargetMode="External"/><Relationship Id="rId7" Type="http://schemas.openxmlformats.org/officeDocument/2006/relationships/hyperlink" Target="https://bluerockenergy.com/solarfar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bluerockenergy.com/grandislandsolar/" TargetMode="External"/><Relationship Id="rId5" Type="http://schemas.openxmlformats.org/officeDocument/2006/relationships/hyperlink" Target="https://greensparksolar.com/community/" TargetMode="External"/><Relationship Id="rId4" Type="http://schemas.openxmlformats.org/officeDocument/2006/relationships/hyperlink" Target="http://www.arcadiapower.com/community-solar/new-yor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ontro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21000"/>
            <a:ext cx="12192000" cy="3937000"/>
          </a:xfrm>
          <a:prstGeom prst="rect">
            <a:avLst/>
          </a:prstGeom>
        </p:spPr>
      </p:pic>
      <p:sp>
        <p:nvSpPr>
          <p:cNvPr id="4" name="Slide Number Placeholder 3"/>
          <p:cNvSpPr>
            <a:spLocks noGrp="1"/>
          </p:cNvSpPr>
          <p:nvPr>
            <p:ph type="sldNum" sz="quarter" idx="4294967295"/>
          </p:nvPr>
        </p:nvSpPr>
        <p:spPr>
          <a:xfrm>
            <a:off x="1" y="6356351"/>
            <a:ext cx="810684" cy="364067"/>
          </a:xfrm>
        </p:spPr>
        <p:txBody>
          <a:bodyPr/>
          <a:lstStyle/>
          <a:p>
            <a:fld id="{10EE709F-7557-7B49-905B-971AB9E70510}" type="slidenum">
              <a:rPr lang="en-US" smtClean="0"/>
              <a:t>1</a:t>
            </a:fld>
            <a:endParaRPr lang="en-US"/>
          </a:p>
        </p:txBody>
      </p:sp>
      <p:sp>
        <p:nvSpPr>
          <p:cNvPr id="3" name="Rectangle 2"/>
          <p:cNvSpPr/>
          <p:nvPr/>
        </p:nvSpPr>
        <p:spPr>
          <a:xfrm flipH="1">
            <a:off x="333163" y="1336120"/>
            <a:ext cx="136429" cy="2067541"/>
          </a:xfrm>
          <a:prstGeom prst="rect">
            <a:avLst/>
          </a:prstGeom>
          <a:solidFill>
            <a:srgbClr val="EF49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1996FCA-DFA7-44DD-BC40-4F36B6C43A1E}"/>
              </a:ext>
            </a:extLst>
          </p:cNvPr>
          <p:cNvSpPr txBox="1"/>
          <p:nvPr/>
        </p:nvSpPr>
        <p:spPr>
          <a:xfrm>
            <a:off x="737617" y="1336120"/>
            <a:ext cx="7796868" cy="2062296"/>
          </a:xfrm>
          <a:prstGeom prst="rect">
            <a:avLst/>
          </a:prstGeom>
          <a:noFill/>
        </p:spPr>
        <p:txBody>
          <a:bodyPr wrap="square" rtlCol="0">
            <a:spAutoFit/>
          </a:bodyPr>
          <a:lstStyle/>
          <a:p>
            <a:r>
              <a:rPr lang="en-US" sz="4267" dirty="0">
                <a:solidFill>
                  <a:srgbClr val="48535A"/>
                </a:solidFill>
                <a:latin typeface="Sofia Pro Semi Bold" panose="00000500000000000000" pitchFamily="50" charset="0"/>
              </a:rPr>
              <a:t>Community Solar: </a:t>
            </a:r>
            <a:br>
              <a:rPr lang="en-US" sz="4267" dirty="0">
                <a:solidFill>
                  <a:srgbClr val="48535A"/>
                </a:solidFill>
                <a:latin typeface="Sofia Pro Semi Bold" panose="00000500000000000000" pitchFamily="50" charset="0"/>
              </a:rPr>
            </a:br>
            <a:r>
              <a:rPr lang="en-US" sz="4267" dirty="0">
                <a:solidFill>
                  <a:srgbClr val="48535A"/>
                </a:solidFill>
                <a:latin typeface="Sofia Pro Semi Bold" panose="00000500000000000000" pitchFamily="50" charset="0"/>
              </a:rPr>
              <a:t>Clean Energy for Everyone, Everywhere</a:t>
            </a:r>
          </a:p>
        </p:txBody>
      </p:sp>
      <p:sp>
        <p:nvSpPr>
          <p:cNvPr id="11" name="Rectangle 10">
            <a:extLst>
              <a:ext uri="{FF2B5EF4-FFF2-40B4-BE49-F238E27FC236}">
                <a16:creationId xmlns:a16="http://schemas.microsoft.com/office/drawing/2014/main" id="{DD170340-ACA7-4C6C-99D4-F60ACC192324}"/>
              </a:ext>
            </a:extLst>
          </p:cNvPr>
          <p:cNvSpPr/>
          <p:nvPr/>
        </p:nvSpPr>
        <p:spPr>
          <a:xfrm>
            <a:off x="11216640" y="254040"/>
            <a:ext cx="475488" cy="477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Rectangle 6">
            <a:extLst>
              <a:ext uri="{FF2B5EF4-FFF2-40B4-BE49-F238E27FC236}">
                <a16:creationId xmlns:a16="http://schemas.microsoft.com/office/drawing/2014/main" id="{BC478A84-98F8-4D1C-8FCF-E65E60476EB9}"/>
              </a:ext>
            </a:extLst>
          </p:cNvPr>
          <p:cNvSpPr/>
          <p:nvPr/>
        </p:nvSpPr>
        <p:spPr>
          <a:xfrm>
            <a:off x="9107055" y="254040"/>
            <a:ext cx="2355272" cy="567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30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8055DF-DA26-457F-BEA3-08A63C40E3D5}"/>
              </a:ext>
            </a:extLst>
          </p:cNvPr>
          <p:cNvSpPr>
            <a:spLocks noGrp="1"/>
          </p:cNvSpPr>
          <p:nvPr>
            <p:ph idx="1"/>
          </p:nvPr>
        </p:nvSpPr>
        <p:spPr>
          <a:xfrm>
            <a:off x="355600" y="1570181"/>
            <a:ext cx="5257800" cy="5077836"/>
          </a:xfrm>
          <a:solidFill>
            <a:srgbClr val="48535A">
              <a:alpha val="95000"/>
            </a:srgbClr>
          </a:solidFill>
        </p:spPr>
        <p:txBody>
          <a:bodyPr/>
          <a:lstStyle/>
          <a:p>
            <a:endParaRPr lang="en-US" dirty="0"/>
          </a:p>
          <a:p>
            <a:r>
              <a:rPr lang="en-US" dirty="0">
                <a:solidFill>
                  <a:schemeClr val="bg1"/>
                </a:solidFill>
                <a:latin typeface="Aria Text G1" panose="02040506030403020204" pitchFamily="18" charset="0"/>
              </a:rPr>
              <a:t>1 year term</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No signup or exit fee</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90-day cancellation notice</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10% discount on credits</a:t>
            </a:r>
          </a:p>
        </p:txBody>
      </p:sp>
      <p:sp>
        <p:nvSpPr>
          <p:cNvPr id="10" name="Content Placeholder 6">
            <a:extLst>
              <a:ext uri="{FF2B5EF4-FFF2-40B4-BE49-F238E27FC236}">
                <a16:creationId xmlns:a16="http://schemas.microsoft.com/office/drawing/2014/main" id="{6255C213-D8CC-42BF-9FF7-5A8009FF6D46}"/>
              </a:ext>
            </a:extLst>
          </p:cNvPr>
          <p:cNvSpPr txBox="1">
            <a:spLocks/>
          </p:cNvSpPr>
          <p:nvPr/>
        </p:nvSpPr>
        <p:spPr>
          <a:xfrm>
            <a:off x="6560128" y="1570181"/>
            <a:ext cx="5257800" cy="5077836"/>
          </a:xfrm>
          <a:prstGeom prst="rect">
            <a:avLst/>
          </a:prstGeom>
          <a:solidFill>
            <a:srgbClr val="48535A">
              <a:alpha val="95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solidFill>
                  <a:schemeClr val="bg1"/>
                </a:solidFill>
                <a:latin typeface="Aria Text G1" panose="02040506030403020204" pitchFamily="18" charset="0"/>
              </a:rPr>
              <a:t>Valid RG&amp;E utility account</a:t>
            </a:r>
          </a:p>
          <a:p>
            <a:pPr lvl="1"/>
            <a:r>
              <a:rPr lang="en-US" dirty="0">
                <a:solidFill>
                  <a:schemeClr val="bg1"/>
                </a:solidFill>
                <a:latin typeface="Aria Text G1" panose="02040506030403020204" pitchFamily="18" charset="0"/>
              </a:rPr>
              <a:t>SC1, SC2 or SC4</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Annual usage &gt;1,000kWh</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Payment Details</a:t>
            </a:r>
          </a:p>
          <a:p>
            <a:endParaRPr lang="en-US" dirty="0">
              <a:solidFill>
                <a:schemeClr val="bg1"/>
              </a:solidFill>
              <a:latin typeface="Aria Text G1" panose="02040506030403020204" pitchFamily="18" charset="0"/>
            </a:endParaRPr>
          </a:p>
          <a:p>
            <a:r>
              <a:rPr lang="en-US" dirty="0">
                <a:solidFill>
                  <a:schemeClr val="bg1"/>
                </a:solidFill>
                <a:latin typeface="Aria Text G1" panose="02040506030403020204" pitchFamily="18" charset="0"/>
              </a:rPr>
              <a:t>Contract signature</a:t>
            </a:r>
          </a:p>
          <a:p>
            <a:endParaRPr lang="en-US" dirty="0">
              <a:solidFill>
                <a:schemeClr val="bg1"/>
              </a:solidFill>
              <a:latin typeface="Aria Text G1" panose="02040506030403020204" pitchFamily="18" charset="0"/>
            </a:endParaRPr>
          </a:p>
        </p:txBody>
      </p:sp>
      <p:sp>
        <p:nvSpPr>
          <p:cNvPr id="11" name="Title 1">
            <a:extLst>
              <a:ext uri="{FF2B5EF4-FFF2-40B4-BE49-F238E27FC236}">
                <a16:creationId xmlns:a16="http://schemas.microsoft.com/office/drawing/2014/main" id="{E7A4EC80-696C-4D84-BDD8-A843B7160E6C}"/>
              </a:ext>
            </a:extLst>
          </p:cNvPr>
          <p:cNvSpPr>
            <a:spLocks noGrp="1"/>
          </p:cNvSpPr>
          <p:nvPr>
            <p:ph type="title"/>
          </p:nvPr>
        </p:nvSpPr>
        <p:spPr>
          <a:xfrm>
            <a:off x="355600" y="124979"/>
            <a:ext cx="5257800" cy="1325563"/>
          </a:xfrm>
          <a:solidFill>
            <a:srgbClr val="48535A">
              <a:alpha val="90000"/>
            </a:srgbClr>
          </a:solidFill>
        </p:spPr>
        <p:txBody>
          <a:bodyPr/>
          <a:lstStyle/>
          <a:p>
            <a:pPr algn="ctr"/>
            <a:r>
              <a:rPr lang="en-US" dirty="0">
                <a:solidFill>
                  <a:schemeClr val="bg1"/>
                </a:solidFill>
                <a:latin typeface="Sofia Pro Semi Bold" panose="00000500000000000000" pitchFamily="50" charset="0"/>
              </a:rPr>
              <a:t>Terms</a:t>
            </a:r>
          </a:p>
        </p:txBody>
      </p:sp>
      <p:sp>
        <p:nvSpPr>
          <p:cNvPr id="12" name="Title 1">
            <a:extLst>
              <a:ext uri="{FF2B5EF4-FFF2-40B4-BE49-F238E27FC236}">
                <a16:creationId xmlns:a16="http://schemas.microsoft.com/office/drawing/2014/main" id="{7F9102C2-C3EF-4280-B2D3-BC4EDDD8FD97}"/>
              </a:ext>
            </a:extLst>
          </p:cNvPr>
          <p:cNvSpPr txBox="1">
            <a:spLocks/>
          </p:cNvSpPr>
          <p:nvPr/>
        </p:nvSpPr>
        <p:spPr>
          <a:xfrm>
            <a:off x="6578602" y="124978"/>
            <a:ext cx="5257800" cy="1325563"/>
          </a:xfrm>
          <a:prstGeom prst="rect">
            <a:avLst/>
          </a:prstGeom>
          <a:solidFill>
            <a:srgbClr val="48535A">
              <a:alpha val="9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Sofia Pro Semi Bold" panose="00000500000000000000" pitchFamily="50" charset="0"/>
              </a:rPr>
              <a:t>Requirements</a:t>
            </a:r>
          </a:p>
        </p:txBody>
      </p:sp>
    </p:spTree>
    <p:extLst>
      <p:ext uri="{BB962C8B-B14F-4D97-AF65-F5344CB8AC3E}">
        <p14:creationId xmlns:p14="http://schemas.microsoft.com/office/powerpoint/2010/main" val="3547987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AF7F338D-297B-A04D-A9DC-599FBDB45B2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53836" y="937752"/>
            <a:ext cx="8312677" cy="5920248"/>
          </a:xfrm>
        </p:spPr>
      </p:pic>
      <p:sp>
        <p:nvSpPr>
          <p:cNvPr id="2" name="Title 1">
            <a:extLst>
              <a:ext uri="{FF2B5EF4-FFF2-40B4-BE49-F238E27FC236}">
                <a16:creationId xmlns:a16="http://schemas.microsoft.com/office/drawing/2014/main" id="{5593CFB4-217D-124B-ADE3-11518FA1A0E4}"/>
              </a:ext>
            </a:extLst>
          </p:cNvPr>
          <p:cNvSpPr>
            <a:spLocks noGrp="1"/>
          </p:cNvSpPr>
          <p:nvPr>
            <p:ph type="title"/>
          </p:nvPr>
        </p:nvSpPr>
        <p:spPr>
          <a:xfrm>
            <a:off x="695696" y="115744"/>
            <a:ext cx="10515600" cy="1325563"/>
          </a:xfrm>
        </p:spPr>
        <p:txBody>
          <a:bodyPr/>
          <a:lstStyle/>
          <a:p>
            <a:pPr algn="ctr"/>
            <a:r>
              <a:rPr lang="en-US" dirty="0">
                <a:latin typeface="Sofia Pro Semi Bold" panose="00000500000000000000" pitchFamily="50" charset="0"/>
              </a:rPr>
              <a:t>What Your Bill Looks Like</a:t>
            </a:r>
            <a:endParaRPr lang="en-US" dirty="0"/>
          </a:p>
        </p:txBody>
      </p:sp>
      <p:sp>
        <p:nvSpPr>
          <p:cNvPr id="20" name="Rectangle 19">
            <a:extLst>
              <a:ext uri="{FF2B5EF4-FFF2-40B4-BE49-F238E27FC236}">
                <a16:creationId xmlns:a16="http://schemas.microsoft.com/office/drawing/2014/main" id="{3F0BBB40-9880-124E-8DD1-668C76AD3DBE}"/>
              </a:ext>
            </a:extLst>
          </p:cNvPr>
          <p:cNvSpPr/>
          <p:nvPr/>
        </p:nvSpPr>
        <p:spPr>
          <a:xfrm>
            <a:off x="8882743" y="641268"/>
            <a:ext cx="1045028" cy="2066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7568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4DA-9B12-3441-9C5D-F3CA30A30922}"/>
              </a:ext>
            </a:extLst>
          </p:cNvPr>
          <p:cNvSpPr>
            <a:spLocks noGrp="1"/>
          </p:cNvSpPr>
          <p:nvPr>
            <p:ph type="title"/>
          </p:nvPr>
        </p:nvSpPr>
        <p:spPr/>
        <p:txBody>
          <a:bodyPr/>
          <a:lstStyle/>
          <a:p>
            <a:pPr algn="ctr"/>
            <a:r>
              <a:rPr lang="en-US" dirty="0">
                <a:latin typeface="Sofia Pro Semi Bold" panose="00000500000000000000" pitchFamily="50" charset="0"/>
              </a:rPr>
              <a:t>Track Your Impact</a:t>
            </a:r>
            <a:endParaRPr lang="en-US" dirty="0"/>
          </a:p>
        </p:txBody>
      </p:sp>
      <p:pic>
        <p:nvPicPr>
          <p:cNvPr id="5" name="Content Placeholder 4">
            <a:extLst>
              <a:ext uri="{FF2B5EF4-FFF2-40B4-BE49-F238E27FC236}">
                <a16:creationId xmlns:a16="http://schemas.microsoft.com/office/drawing/2014/main" id="{31E1BA66-7031-5340-BE2C-B2BC36DCD71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00651" y="1312422"/>
            <a:ext cx="8990698" cy="4922123"/>
          </a:xfrm>
        </p:spPr>
      </p:pic>
    </p:spTree>
    <p:extLst>
      <p:ext uri="{BB962C8B-B14F-4D97-AF65-F5344CB8AC3E}">
        <p14:creationId xmlns:p14="http://schemas.microsoft.com/office/powerpoint/2010/main" val="357367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6BC2-3055-B948-B864-97FAC68DFB76}"/>
              </a:ext>
            </a:extLst>
          </p:cNvPr>
          <p:cNvSpPr>
            <a:spLocks noGrp="1"/>
          </p:cNvSpPr>
          <p:nvPr>
            <p:ph type="title"/>
          </p:nvPr>
        </p:nvSpPr>
        <p:spPr/>
        <p:txBody>
          <a:bodyPr/>
          <a:lstStyle/>
          <a:p>
            <a:r>
              <a:rPr lang="en-US" dirty="0"/>
              <a:t>How to sign up</a:t>
            </a:r>
          </a:p>
        </p:txBody>
      </p:sp>
      <p:sp>
        <p:nvSpPr>
          <p:cNvPr id="3" name="Content Placeholder 2">
            <a:extLst>
              <a:ext uri="{FF2B5EF4-FFF2-40B4-BE49-F238E27FC236}">
                <a16:creationId xmlns:a16="http://schemas.microsoft.com/office/drawing/2014/main" id="{C356B298-7B17-1441-8AD8-97BEB68DA4A7}"/>
              </a:ext>
            </a:extLst>
          </p:cNvPr>
          <p:cNvSpPr>
            <a:spLocks noGrp="1"/>
          </p:cNvSpPr>
          <p:nvPr>
            <p:ph idx="1"/>
          </p:nvPr>
        </p:nvSpPr>
        <p:spPr>
          <a:xfrm>
            <a:off x="838200" y="1825625"/>
            <a:ext cx="10730948" cy="4283627"/>
          </a:xfrm>
        </p:spPr>
        <p:txBody>
          <a:bodyPr/>
          <a:lstStyle/>
          <a:p>
            <a:r>
              <a:rPr lang="en-US" dirty="0"/>
              <a:t>Visit </a:t>
            </a:r>
            <a:r>
              <a:rPr lang="en-US" dirty="0">
                <a:hlinkClick r:id="rId2"/>
              </a:rPr>
              <a:t>www.signup.abundantenergy.ampion.net</a:t>
            </a:r>
            <a:r>
              <a:rPr lang="en-US" dirty="0"/>
              <a:t> </a:t>
            </a:r>
          </a:p>
          <a:p>
            <a:r>
              <a:rPr lang="en-US" dirty="0"/>
              <a:t>For a new house of worship enter the promo code RAICA</a:t>
            </a:r>
          </a:p>
          <a:p>
            <a:r>
              <a:rPr lang="en-US" dirty="0"/>
              <a:t>For members signing up through a house of worship enter the appropriate promo code for that house of worship</a:t>
            </a:r>
          </a:p>
          <a:p>
            <a:pPr lvl="1"/>
            <a:r>
              <a:rPr lang="en-US" dirty="0"/>
              <a:t>from their flyer or visit RA</a:t>
            </a:r>
            <a:r>
              <a:rPr lang="en-US" dirty="0">
                <a:hlinkClick r:id="rId3"/>
              </a:rPr>
              <a:t> https://www.raica.net/communnity-solar-campaign</a:t>
            </a:r>
            <a:endParaRPr lang="en-US" dirty="0"/>
          </a:p>
        </p:txBody>
      </p:sp>
    </p:spTree>
    <p:extLst>
      <p:ext uri="{BB962C8B-B14F-4D97-AF65-F5344CB8AC3E}">
        <p14:creationId xmlns:p14="http://schemas.microsoft.com/office/powerpoint/2010/main" val="125378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B86EF-4232-41F8-9840-9B2536B3A670}"/>
              </a:ext>
            </a:extLst>
          </p:cNvPr>
          <p:cNvSpPr>
            <a:spLocks noGrp="1"/>
          </p:cNvSpPr>
          <p:nvPr>
            <p:ph idx="1"/>
          </p:nvPr>
        </p:nvSpPr>
        <p:spPr>
          <a:xfrm>
            <a:off x="838200" y="498764"/>
            <a:ext cx="7234382" cy="5678199"/>
          </a:xfrm>
        </p:spPr>
        <p:txBody>
          <a:bodyPr>
            <a:normAutofit/>
          </a:bodyPr>
          <a:lstStyle/>
          <a:p>
            <a:pPr marL="0" indent="0">
              <a:buNone/>
            </a:pPr>
            <a:r>
              <a:rPr lang="en-US" sz="5400" b="1" dirty="0">
                <a:latin typeface="Aria Text G1" panose="02040506030403020204" pitchFamily="18" charset="0"/>
              </a:rPr>
              <a:t>Help spread the word!</a:t>
            </a:r>
            <a:br>
              <a:rPr lang="en-US" sz="5400" b="1" dirty="0">
                <a:latin typeface="Sofia Pro Semi Bold" panose="00000500000000000000" pitchFamily="50" charset="0"/>
              </a:rPr>
            </a:br>
            <a:br>
              <a:rPr lang="en-US" sz="5400" b="1" dirty="0">
                <a:latin typeface="Sofia Pro Semi Bold" panose="00000500000000000000" pitchFamily="50" charset="0"/>
              </a:rPr>
            </a:br>
            <a:r>
              <a:rPr lang="en-US" sz="5400" b="1" dirty="0">
                <a:latin typeface="Aria Text G1" panose="02040506030403020204" pitchFamily="18" charset="0"/>
              </a:rPr>
              <a:t>For additional information on community solar or other RAICA initiatives go to </a:t>
            </a:r>
            <a:r>
              <a:rPr lang="en-US" sz="5400" b="1" dirty="0" err="1">
                <a:latin typeface="Aria Text G1" panose="02040506030403020204" pitchFamily="18" charset="0"/>
              </a:rPr>
              <a:t>www.RAICA.net</a:t>
            </a:r>
            <a:endParaRPr lang="en-US" sz="5400" b="1" dirty="0">
              <a:latin typeface="Aria Text G1" panose="02040506030403020204" pitchFamily="18" charset="0"/>
            </a:endParaRPr>
          </a:p>
        </p:txBody>
      </p:sp>
    </p:spTree>
    <p:extLst>
      <p:ext uri="{BB962C8B-B14F-4D97-AF65-F5344CB8AC3E}">
        <p14:creationId xmlns:p14="http://schemas.microsoft.com/office/powerpoint/2010/main" val="291386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C1A3-D2EB-8C4B-B62E-060CED0AD2A7}"/>
              </a:ext>
            </a:extLst>
          </p:cNvPr>
          <p:cNvSpPr>
            <a:spLocks noGrp="1"/>
          </p:cNvSpPr>
          <p:nvPr>
            <p:ph type="title"/>
          </p:nvPr>
        </p:nvSpPr>
        <p:spPr>
          <a:xfrm>
            <a:off x="838200" y="163647"/>
            <a:ext cx="10515600" cy="1325563"/>
          </a:xfrm>
        </p:spPr>
        <p:txBody>
          <a:bodyPr/>
          <a:lstStyle/>
          <a:p>
            <a:r>
              <a:rPr lang="en-US" dirty="0"/>
              <a:t>ESCOs, CCAs and Community Solar</a:t>
            </a:r>
          </a:p>
        </p:txBody>
      </p:sp>
      <p:sp>
        <p:nvSpPr>
          <p:cNvPr id="3" name="Content Placeholder 2">
            <a:extLst>
              <a:ext uri="{FF2B5EF4-FFF2-40B4-BE49-F238E27FC236}">
                <a16:creationId xmlns:a16="http://schemas.microsoft.com/office/drawing/2014/main" id="{DEF4683A-F52E-574D-A7F0-1B8B7D8645F2}"/>
              </a:ext>
            </a:extLst>
          </p:cNvPr>
          <p:cNvSpPr>
            <a:spLocks noGrp="1"/>
          </p:cNvSpPr>
          <p:nvPr>
            <p:ph idx="1"/>
          </p:nvPr>
        </p:nvSpPr>
        <p:spPr>
          <a:xfrm>
            <a:off x="418454" y="1379350"/>
            <a:ext cx="11422252" cy="5145436"/>
          </a:xfrm>
        </p:spPr>
        <p:txBody>
          <a:bodyPr>
            <a:normAutofit fontScale="92500" lnSpcReduction="10000"/>
          </a:bodyPr>
          <a:lstStyle/>
          <a:p>
            <a:r>
              <a:rPr lang="en-US" dirty="0"/>
              <a:t>In order to create a competitive retail market for electricity as part of deregulation, NYS electric customers can choose to purchase their electricity from an alternative supplier also called an Energy Service Company (ESCO).  </a:t>
            </a:r>
          </a:p>
          <a:p>
            <a:r>
              <a:rPr lang="en-US" dirty="0"/>
              <a:t>ESCOs supply your electricity while delivery services remain with your existing Utility provider. </a:t>
            </a:r>
          </a:p>
          <a:p>
            <a:r>
              <a:rPr lang="en-US" dirty="0"/>
              <a:t>ESCOs can buy and sell on the energy markets in order to provide competitive rates or greener power plans.</a:t>
            </a:r>
          </a:p>
          <a:p>
            <a:r>
              <a:rPr lang="en-US" dirty="0"/>
              <a:t>Community choice aggregation (CCA) programs allow local governments to procure power on behalf of their residents from an alternative supplier (ESCO). By aggregating demand, communities gain leverage to negotiate better rates or greener power sources.</a:t>
            </a:r>
          </a:p>
          <a:p>
            <a:r>
              <a:rPr lang="en-US" dirty="0"/>
              <a:t>ESCOs may lower the supply portion of the bill, discounted solar credits reduce the cost of the entire bill. </a:t>
            </a:r>
            <a:r>
              <a:rPr lang="en-US" dirty="0">
                <a:solidFill>
                  <a:srgbClr val="FF0000"/>
                </a:solidFill>
              </a:rPr>
              <a:t>If you’re happy with your ESCO, you might as well do both! </a:t>
            </a:r>
          </a:p>
          <a:p>
            <a:endParaRPr lang="en-US" dirty="0"/>
          </a:p>
          <a:p>
            <a:endParaRPr lang="en-US" dirty="0"/>
          </a:p>
        </p:txBody>
      </p:sp>
      <p:sp>
        <p:nvSpPr>
          <p:cNvPr id="4" name="Rectangle 3">
            <a:extLst>
              <a:ext uri="{FF2B5EF4-FFF2-40B4-BE49-F238E27FC236}">
                <a16:creationId xmlns:a16="http://schemas.microsoft.com/office/drawing/2014/main" id="{C75AE4BB-6988-3048-B230-339883361AD8}"/>
              </a:ext>
            </a:extLst>
          </p:cNvPr>
          <p:cNvSpPr/>
          <p:nvPr/>
        </p:nvSpPr>
        <p:spPr>
          <a:xfrm>
            <a:off x="585354" y="5831121"/>
            <a:ext cx="11021291"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66389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DE35-ABDF-664E-852B-181D377DBEFB}"/>
              </a:ext>
            </a:extLst>
          </p:cNvPr>
          <p:cNvSpPr>
            <a:spLocks noGrp="1"/>
          </p:cNvSpPr>
          <p:nvPr>
            <p:ph type="title"/>
          </p:nvPr>
        </p:nvSpPr>
        <p:spPr>
          <a:xfrm>
            <a:off x="756356" y="365125"/>
            <a:ext cx="10597444" cy="1982964"/>
          </a:xfrm>
        </p:spPr>
        <p:txBody>
          <a:bodyPr>
            <a:normAutofit/>
          </a:bodyPr>
          <a:lstStyle/>
          <a:p>
            <a:r>
              <a:rPr lang="en-US" sz="2400" b="1" dirty="0"/>
              <a:t>Sourcing clean renewable energy like solar is one of the easiest and most meaningful actions that religious institutions and congregants can take to fight climate change.</a:t>
            </a:r>
            <a:br>
              <a:rPr lang="en-US" sz="2400" b="1" dirty="0"/>
            </a:br>
            <a:endParaRPr lang="en-US" sz="2400" dirty="0"/>
          </a:p>
        </p:txBody>
      </p:sp>
      <p:graphicFrame>
        <p:nvGraphicFramePr>
          <p:cNvPr id="5" name="Content Placeholder 2">
            <a:extLst>
              <a:ext uri="{FF2B5EF4-FFF2-40B4-BE49-F238E27FC236}">
                <a16:creationId xmlns:a16="http://schemas.microsoft.com/office/drawing/2014/main" id="{A9A8B803-E9EF-4EF4-8D2F-B87A221A5287}"/>
              </a:ext>
            </a:extLst>
          </p:cNvPr>
          <p:cNvGraphicFramePr>
            <a:graphicFrameLocks noGrp="1"/>
          </p:cNvGraphicFramePr>
          <p:nvPr>
            <p:ph idx="1"/>
            <p:extLst>
              <p:ext uri="{D42A27DB-BD31-4B8C-83A1-F6EECF244321}">
                <p14:modId xmlns:p14="http://schemas.microsoft.com/office/powerpoint/2010/main" val="18201127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97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09BD8E6-5340-4745-8F42-74E6CBF18CE6}"/>
              </a:ext>
            </a:extLst>
          </p:cNvPr>
          <p:cNvSpPr>
            <a:spLocks noGrp="1"/>
          </p:cNvSpPr>
          <p:nvPr>
            <p:ph idx="1"/>
          </p:nvPr>
        </p:nvSpPr>
        <p:spPr>
          <a:xfrm>
            <a:off x="345558" y="1784659"/>
            <a:ext cx="5702595" cy="4476751"/>
          </a:xfrm>
        </p:spPr>
        <p:txBody>
          <a:bodyPr>
            <a:normAutofit/>
          </a:bodyPr>
          <a:lstStyle/>
          <a:p>
            <a:endParaRPr lang="en-US" dirty="0"/>
          </a:p>
          <a:p>
            <a:r>
              <a:rPr lang="en-US" b="1" dirty="0">
                <a:solidFill>
                  <a:schemeClr val="bg1"/>
                </a:solidFill>
                <a:latin typeface="Aria Text G1" panose="02040506030403020204" pitchFamily="18" charset="0"/>
              </a:rPr>
              <a:t>Cut greenhouse gas emissions 80% by 2050</a:t>
            </a:r>
          </a:p>
          <a:p>
            <a:endParaRPr lang="en-US" b="1" dirty="0">
              <a:solidFill>
                <a:schemeClr val="bg1"/>
              </a:solidFill>
              <a:latin typeface="Aria Text G1" panose="02040506030403020204" pitchFamily="18" charset="0"/>
            </a:endParaRPr>
          </a:p>
          <a:p>
            <a:r>
              <a:rPr lang="en-US" b="1" dirty="0">
                <a:solidFill>
                  <a:schemeClr val="bg1"/>
                </a:solidFill>
                <a:latin typeface="Aria Text G1" panose="02040506030403020204" pitchFamily="18" charset="0"/>
              </a:rPr>
              <a:t>Make energy more affordable</a:t>
            </a:r>
          </a:p>
          <a:p>
            <a:endParaRPr lang="en-US" b="1" dirty="0">
              <a:solidFill>
                <a:schemeClr val="bg1"/>
              </a:solidFill>
              <a:latin typeface="Aria Text G1" panose="02040506030403020204" pitchFamily="18" charset="0"/>
            </a:endParaRPr>
          </a:p>
          <a:p>
            <a:r>
              <a:rPr lang="en-US" b="1" dirty="0">
                <a:solidFill>
                  <a:schemeClr val="bg1"/>
                </a:solidFill>
                <a:latin typeface="Aria Text G1" panose="02040506030403020204" pitchFamily="18" charset="0"/>
              </a:rPr>
              <a:t>70% of electricity to come from renewables by 2030*</a:t>
            </a:r>
          </a:p>
        </p:txBody>
      </p:sp>
      <p:sp>
        <p:nvSpPr>
          <p:cNvPr id="6" name="TextBox 5">
            <a:extLst>
              <a:ext uri="{FF2B5EF4-FFF2-40B4-BE49-F238E27FC236}">
                <a16:creationId xmlns:a16="http://schemas.microsoft.com/office/drawing/2014/main" id="{D73B0B68-F480-4960-8E31-DCBBB0367DFC}"/>
              </a:ext>
            </a:extLst>
          </p:cNvPr>
          <p:cNvSpPr txBox="1"/>
          <p:nvPr/>
        </p:nvSpPr>
        <p:spPr>
          <a:xfrm>
            <a:off x="393405" y="389514"/>
            <a:ext cx="560690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Sofia Pro Semi Bold" panose="00000500000000000000" pitchFamily="50" charset="0"/>
                <a:ea typeface="+mn-ea"/>
                <a:cs typeface="+mn-cs"/>
              </a:rPr>
              <a:t>NYS: Reforming the Energy Vision (REV)</a:t>
            </a:r>
          </a:p>
        </p:txBody>
      </p:sp>
      <p:sp>
        <p:nvSpPr>
          <p:cNvPr id="2" name="Rectangle 1">
            <a:extLst>
              <a:ext uri="{FF2B5EF4-FFF2-40B4-BE49-F238E27FC236}">
                <a16:creationId xmlns:a16="http://schemas.microsoft.com/office/drawing/2014/main" id="{14D0FF2F-0F70-3344-87EE-E8AAF2E860AD}"/>
              </a:ext>
            </a:extLst>
          </p:cNvPr>
          <p:cNvSpPr/>
          <p:nvPr/>
        </p:nvSpPr>
        <p:spPr>
          <a:xfrm>
            <a:off x="111512" y="5799745"/>
            <a:ext cx="8229600" cy="923330"/>
          </a:xfrm>
          <a:prstGeom prst="rect">
            <a:avLst/>
          </a:prstGeom>
        </p:spPr>
        <p:txBody>
          <a:bodyPr wrap="square">
            <a:spAutoFit/>
          </a:bodyPr>
          <a:lstStyle/>
          <a:p>
            <a:r>
              <a:rPr lang="en-US" b="1" dirty="0">
                <a:solidFill>
                  <a:schemeClr val="bg1"/>
                </a:solidFill>
                <a:latin typeface="Sofia Pro Semi Bold" panose="00000500000000000000" pitchFamily="50" charset="0"/>
              </a:rPr>
              <a:t>*Climate Leadership and Community Protection Act</a:t>
            </a:r>
          </a:p>
          <a:p>
            <a:pPr lvl="1"/>
            <a:r>
              <a:rPr lang="en-US" b="1" dirty="0">
                <a:solidFill>
                  <a:schemeClr val="bg1"/>
                </a:solidFill>
                <a:latin typeface="Aria Text G1" panose="02040506030403020204" pitchFamily="18" charset="0"/>
              </a:rPr>
              <a:t>100% carbon free electricity by 2040</a:t>
            </a:r>
          </a:p>
          <a:p>
            <a:pPr lvl="1"/>
            <a:r>
              <a:rPr lang="en-US" b="1" dirty="0">
                <a:solidFill>
                  <a:schemeClr val="bg1"/>
                </a:solidFill>
                <a:latin typeface="Aria Text G1" panose="02040506030403020204" pitchFamily="18" charset="0"/>
              </a:rPr>
              <a:t>Economy-wide, net-zero carbon emissions by 2050</a:t>
            </a:r>
          </a:p>
        </p:txBody>
      </p:sp>
    </p:spTree>
    <p:extLst>
      <p:ext uri="{BB962C8B-B14F-4D97-AF65-F5344CB8AC3E}">
        <p14:creationId xmlns:p14="http://schemas.microsoft.com/office/powerpoint/2010/main" val="112413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BD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6196C-45D2-45BC-92AA-11C10F86B09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0785" y="997234"/>
            <a:ext cx="10950430" cy="4863531"/>
          </a:xfrm>
          <a:prstGeom prst="rect">
            <a:avLst/>
          </a:prstGeom>
        </p:spPr>
      </p:pic>
      <p:sp>
        <p:nvSpPr>
          <p:cNvPr id="2" name="Title 1">
            <a:extLst>
              <a:ext uri="{FF2B5EF4-FFF2-40B4-BE49-F238E27FC236}">
                <a16:creationId xmlns:a16="http://schemas.microsoft.com/office/drawing/2014/main" id="{32AC5E09-3FE6-0440-93D9-E05B98EC8A4A}"/>
              </a:ext>
            </a:extLst>
          </p:cNvPr>
          <p:cNvSpPr>
            <a:spLocks noGrp="1"/>
          </p:cNvSpPr>
          <p:nvPr>
            <p:ph type="title"/>
          </p:nvPr>
        </p:nvSpPr>
        <p:spPr/>
        <p:txBody>
          <a:bodyPr/>
          <a:lstStyle/>
          <a:p>
            <a:r>
              <a:rPr lang="en-US" dirty="0">
                <a:latin typeface="Aria Text G1" panose="02040506030403020204" pitchFamily="18" charset="0"/>
              </a:rPr>
              <a:t>Community Distributed Generation (“CDG”) or “Community Solar”</a:t>
            </a:r>
          </a:p>
        </p:txBody>
      </p:sp>
    </p:spTree>
    <p:extLst>
      <p:ext uri="{BB962C8B-B14F-4D97-AF65-F5344CB8AC3E}">
        <p14:creationId xmlns:p14="http://schemas.microsoft.com/office/powerpoint/2010/main" val="116204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9448EA7-E115-4401-9E28-06BA72708E72}"/>
              </a:ext>
            </a:extLst>
          </p:cNvPr>
          <p:cNvSpPr txBox="1">
            <a:spLocks/>
          </p:cNvSpPr>
          <p:nvPr/>
        </p:nvSpPr>
        <p:spPr>
          <a:xfrm>
            <a:off x="8240193" y="216765"/>
            <a:ext cx="3651467" cy="1676603"/>
          </a:xfrm>
          <a:prstGeom prst="roundRect">
            <a:avLst/>
          </a:prstGeom>
          <a:blipFill dpi="0" rotWithShape="1">
            <a:blip r:embed="rId2">
              <a:extLst>
                <a:ext uri="{28A0092B-C50C-407E-A947-70E740481C1C}">
                  <a14:useLocalDpi xmlns:a14="http://schemas.microsoft.com/office/drawing/2010/main"/>
                </a:ext>
              </a:extLst>
            </a:blip>
            <a:srcRect/>
            <a:stretch>
              <a:fillRect/>
            </a:stretch>
          </a:blip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Sofia Pro Semi Bold" panose="00000500000000000000" pitchFamily="50" charset="0"/>
              </a:rPr>
              <a:t>Benefits</a:t>
            </a:r>
            <a:endParaRPr lang="en-US" dirty="0"/>
          </a:p>
        </p:txBody>
      </p:sp>
      <p:sp>
        <p:nvSpPr>
          <p:cNvPr id="15" name="Content Placeholder 6">
            <a:extLst>
              <a:ext uri="{FF2B5EF4-FFF2-40B4-BE49-F238E27FC236}">
                <a16:creationId xmlns:a16="http://schemas.microsoft.com/office/drawing/2014/main" id="{48EEA3D4-B782-443E-8AD9-6A1E3183384C}"/>
              </a:ext>
            </a:extLst>
          </p:cNvPr>
          <p:cNvSpPr txBox="1">
            <a:spLocks/>
          </p:cNvSpPr>
          <p:nvPr/>
        </p:nvSpPr>
        <p:spPr>
          <a:xfrm>
            <a:off x="8240193" y="2289897"/>
            <a:ext cx="3651467" cy="4351338"/>
          </a:xfrm>
          <a:prstGeom prst="roundRect">
            <a:avLst/>
          </a:prstGeom>
          <a:blipFill dpi="0" rotWithShape="1">
            <a:blip r:embed="rId3">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latin typeface="Aria Text G1" panose="02040506030403020204" pitchFamily="18" charset="0"/>
            </a:endParaRPr>
          </a:p>
          <a:p>
            <a:r>
              <a:rPr lang="en-US" b="1" dirty="0">
                <a:solidFill>
                  <a:schemeClr val="bg1"/>
                </a:solidFill>
                <a:latin typeface="Aria Text G1" panose="02040506030403020204" pitchFamily="18" charset="0"/>
              </a:rPr>
              <a:t>No installation or maintenance</a:t>
            </a:r>
          </a:p>
          <a:p>
            <a:endParaRPr lang="en-US" b="1" dirty="0">
              <a:solidFill>
                <a:schemeClr val="bg1"/>
              </a:solidFill>
              <a:latin typeface="Aria Text G1" panose="02040506030403020204" pitchFamily="18" charset="0"/>
            </a:endParaRPr>
          </a:p>
          <a:p>
            <a:r>
              <a:rPr lang="en-US" b="1" dirty="0">
                <a:solidFill>
                  <a:schemeClr val="bg1"/>
                </a:solidFill>
                <a:latin typeface="Aria Text G1" panose="02040506030403020204" pitchFamily="18" charset="0"/>
              </a:rPr>
              <a:t>Zero upfront payment</a:t>
            </a:r>
          </a:p>
          <a:p>
            <a:pPr marL="0" indent="0">
              <a:buNone/>
            </a:pPr>
            <a:endParaRPr lang="en-US" b="1" dirty="0">
              <a:solidFill>
                <a:schemeClr val="bg1"/>
              </a:solidFill>
              <a:latin typeface="Aria Text G1" panose="02040506030403020204" pitchFamily="18" charset="0"/>
            </a:endParaRPr>
          </a:p>
          <a:p>
            <a:r>
              <a:rPr lang="en-US" b="1" dirty="0">
                <a:solidFill>
                  <a:schemeClr val="bg1"/>
                </a:solidFill>
                <a:latin typeface="Aria Text G1" panose="02040506030403020204" pitchFamily="18" charset="0"/>
              </a:rPr>
              <a:t>Lower electric bills</a:t>
            </a:r>
          </a:p>
        </p:txBody>
      </p:sp>
      <p:pic>
        <p:nvPicPr>
          <p:cNvPr id="17" name="Picture 16">
            <a:extLst>
              <a:ext uri="{FF2B5EF4-FFF2-40B4-BE49-F238E27FC236}">
                <a16:creationId xmlns:a16="http://schemas.microsoft.com/office/drawing/2014/main" id="{292EDFE3-DDD1-409A-98A3-0BCE4A597D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7912621" cy="6858000"/>
          </a:xfrm>
          <a:prstGeom prst="rect">
            <a:avLst/>
          </a:prstGeom>
        </p:spPr>
      </p:pic>
    </p:spTree>
    <p:extLst>
      <p:ext uri="{BB962C8B-B14F-4D97-AF65-F5344CB8AC3E}">
        <p14:creationId xmlns:p14="http://schemas.microsoft.com/office/powerpoint/2010/main" val="3840945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85C572-56D6-1C46-8DEF-E38BBCCC0B76}"/>
              </a:ext>
            </a:extLst>
          </p:cNvPr>
          <p:cNvSpPr>
            <a:spLocks noGrp="1"/>
          </p:cNvSpPr>
          <p:nvPr>
            <p:ph type="title"/>
          </p:nvPr>
        </p:nvSpPr>
        <p:spPr>
          <a:xfrm>
            <a:off x="4620644" y="20200"/>
            <a:ext cx="7131090" cy="1454051"/>
          </a:xfrm>
        </p:spPr>
        <p:txBody>
          <a:bodyPr>
            <a:normAutofit/>
          </a:bodyPr>
          <a:lstStyle/>
          <a:p>
            <a:r>
              <a:rPr lang="en-US" dirty="0">
                <a:solidFill>
                  <a:srgbClr val="000000"/>
                </a:solidFill>
              </a:rPr>
              <a:t>RAICA and </a:t>
            </a:r>
            <a:r>
              <a:rPr lang="en-US" dirty="0" err="1">
                <a:solidFill>
                  <a:srgbClr val="000000"/>
                </a:solidFill>
              </a:rPr>
              <a:t>Ampion</a:t>
            </a:r>
            <a:r>
              <a:rPr lang="en-US" dirty="0">
                <a:solidFill>
                  <a:srgbClr val="000000"/>
                </a:solidFill>
              </a:rPr>
              <a:t>/Abundant</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661A3C68-2B98-DD48-9C01-1FCD30110C4F}"/>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7027A5B7-85EB-D94B-8899-404263B7E58A}"/>
              </a:ext>
            </a:extLst>
          </p:cNvPr>
          <p:cNvSpPr>
            <a:spLocks noGrp="1"/>
          </p:cNvSpPr>
          <p:nvPr>
            <p:ph idx="1"/>
          </p:nvPr>
        </p:nvSpPr>
        <p:spPr>
          <a:xfrm>
            <a:off x="5271912" y="1072445"/>
            <a:ext cx="6144642" cy="5400962"/>
          </a:xfrm>
        </p:spPr>
        <p:txBody>
          <a:bodyPr anchor="ctr">
            <a:normAutofit fontScale="77500" lnSpcReduction="20000"/>
          </a:bodyPr>
          <a:lstStyle/>
          <a:p>
            <a:pPr marL="0" indent="0">
              <a:buNone/>
            </a:pPr>
            <a:r>
              <a:rPr lang="en-US" sz="2900" dirty="0">
                <a:solidFill>
                  <a:srgbClr val="000000"/>
                </a:solidFill>
              </a:rPr>
              <a:t>RAICA has developed a relationship with Abundant/</a:t>
            </a:r>
            <a:r>
              <a:rPr lang="en-US" sz="2900" dirty="0" err="1">
                <a:solidFill>
                  <a:srgbClr val="000000"/>
                </a:solidFill>
              </a:rPr>
              <a:t>Ampion</a:t>
            </a:r>
            <a:r>
              <a:rPr lang="en-US" sz="2900" dirty="0">
                <a:solidFill>
                  <a:srgbClr val="000000"/>
                </a:solidFill>
              </a:rPr>
              <a:t> and they have agreed to provide the following incentives to promote Community Solar for individuals and institutions of Faith in the Rochester Area</a:t>
            </a:r>
          </a:p>
          <a:p>
            <a:r>
              <a:rPr lang="en-US" sz="3400" dirty="0"/>
              <a:t>For each new house of worship that signs up using the RAICA promotional code, RAICA will receive a $300 donation that they will share with the house of worship (</a:t>
            </a:r>
            <a:r>
              <a:rPr lang="en-US" sz="3400" dirty="0" err="1"/>
              <a:t>HoW</a:t>
            </a:r>
            <a:r>
              <a:rPr lang="en-US" sz="3400" dirty="0"/>
              <a:t>)</a:t>
            </a:r>
          </a:p>
          <a:p>
            <a:pPr lvl="1"/>
            <a:r>
              <a:rPr lang="en-US" sz="2600" dirty="0"/>
              <a:t>$150 is donated to </a:t>
            </a:r>
            <a:r>
              <a:rPr lang="en-US" sz="2600" dirty="0" err="1"/>
              <a:t>HoW</a:t>
            </a:r>
            <a:r>
              <a:rPr lang="en-US" sz="2600" dirty="0"/>
              <a:t> through RAICA.</a:t>
            </a:r>
          </a:p>
          <a:p>
            <a:r>
              <a:rPr lang="en-US" sz="3400" dirty="0"/>
              <a:t>Subscribed Houses of Worship will receive a promotion code and flyer to post from Abundant/</a:t>
            </a:r>
            <a:r>
              <a:rPr lang="en-US" sz="3400" dirty="0" err="1"/>
              <a:t>Ampion</a:t>
            </a:r>
            <a:endParaRPr lang="en-US" sz="3400" dirty="0"/>
          </a:p>
          <a:p>
            <a:pPr lvl="1"/>
            <a:r>
              <a:rPr lang="en-US" sz="2900" dirty="0"/>
              <a:t>For each members that sign up with a </a:t>
            </a:r>
            <a:r>
              <a:rPr lang="en-US" sz="2900" dirty="0" err="1"/>
              <a:t>HoW</a:t>
            </a:r>
            <a:r>
              <a:rPr lang="en-US" sz="2900" dirty="0"/>
              <a:t> promo code, the house of worship receives $50.</a:t>
            </a:r>
          </a:p>
          <a:p>
            <a:pPr lvl="1"/>
            <a:r>
              <a:rPr lang="en-US" sz="2900" dirty="0"/>
              <a:t>RAICA also receives a $25 donation</a:t>
            </a:r>
          </a:p>
          <a:p>
            <a:pPr marL="457200" lvl="1" indent="0">
              <a:buNone/>
            </a:pPr>
            <a:endParaRPr lang="en-US" sz="2000" dirty="0">
              <a:solidFill>
                <a:srgbClr val="000000"/>
              </a:solidFill>
            </a:endParaRPr>
          </a:p>
        </p:txBody>
      </p:sp>
    </p:spTree>
    <p:extLst>
      <p:ext uri="{BB962C8B-B14F-4D97-AF65-F5344CB8AC3E}">
        <p14:creationId xmlns:p14="http://schemas.microsoft.com/office/powerpoint/2010/main" val="4573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FD44D3B-1EDD-BA49-8652-B6BCBC064046}"/>
              </a:ext>
            </a:extLst>
          </p:cNvPr>
          <p:cNvSpPr/>
          <p:nvPr/>
        </p:nvSpPr>
        <p:spPr>
          <a:xfrm>
            <a:off x="468469" y="6129416"/>
            <a:ext cx="6776039" cy="664537"/>
          </a:xfrm>
          <a:prstGeom prst="roundRect">
            <a:avLst>
              <a:gd name="adj" fmla="val 10000"/>
            </a:avLst>
          </a:prstGeom>
          <a:solidFill>
            <a:schemeClr val="bg1">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1" name="Rounded Rectangle 10">
            <a:extLst>
              <a:ext uri="{FF2B5EF4-FFF2-40B4-BE49-F238E27FC236}">
                <a16:creationId xmlns:a16="http://schemas.microsoft.com/office/drawing/2014/main" id="{30162DAA-1D59-2946-84CF-49DC6F1F6AFE}"/>
              </a:ext>
            </a:extLst>
          </p:cNvPr>
          <p:cNvSpPr/>
          <p:nvPr/>
        </p:nvSpPr>
        <p:spPr>
          <a:xfrm>
            <a:off x="477675" y="1574752"/>
            <a:ext cx="6757744" cy="81213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 name="Title 1">
            <a:extLst>
              <a:ext uri="{FF2B5EF4-FFF2-40B4-BE49-F238E27FC236}">
                <a16:creationId xmlns:a16="http://schemas.microsoft.com/office/drawing/2014/main" id="{91E25FC9-9A0C-994C-B637-5092CB560E83}"/>
              </a:ext>
            </a:extLst>
          </p:cNvPr>
          <p:cNvSpPr>
            <a:spLocks noGrp="1"/>
          </p:cNvSpPr>
          <p:nvPr>
            <p:ph type="title"/>
          </p:nvPr>
        </p:nvSpPr>
        <p:spPr>
          <a:xfrm>
            <a:off x="648928" y="143129"/>
            <a:ext cx="6586491" cy="1676603"/>
          </a:xfrm>
        </p:spPr>
        <p:txBody>
          <a:bodyPr>
            <a:normAutofit/>
          </a:bodyPr>
          <a:lstStyle/>
          <a:p>
            <a:r>
              <a:rPr lang="en-US" b="1" dirty="0"/>
              <a:t>Other community solar projects or providers exist. </a:t>
            </a:r>
            <a:endParaRPr lang="en-US" dirty="0"/>
          </a:p>
        </p:txBody>
      </p:sp>
      <p:sp>
        <p:nvSpPr>
          <p:cNvPr id="3" name="Content Placeholder 2">
            <a:extLst>
              <a:ext uri="{FF2B5EF4-FFF2-40B4-BE49-F238E27FC236}">
                <a16:creationId xmlns:a16="http://schemas.microsoft.com/office/drawing/2014/main" id="{74B6D2E0-E9A5-2B49-959F-48614CA7343C}"/>
              </a:ext>
            </a:extLst>
          </p:cNvPr>
          <p:cNvSpPr>
            <a:spLocks noGrp="1"/>
          </p:cNvSpPr>
          <p:nvPr>
            <p:ph idx="1"/>
          </p:nvPr>
        </p:nvSpPr>
        <p:spPr>
          <a:xfrm>
            <a:off x="486764" y="2513047"/>
            <a:ext cx="6757744" cy="3785419"/>
          </a:xfrm>
        </p:spPr>
        <p:txBody>
          <a:bodyPr>
            <a:normAutofit lnSpcReduction="10000"/>
          </a:bodyPr>
          <a:lstStyle/>
          <a:p>
            <a:pPr marL="0" indent="0">
              <a:buNone/>
            </a:pPr>
            <a:r>
              <a:rPr lang="en-US" sz="1800" dirty="0"/>
              <a:t>We are aware of the  following other projects that we believe are currently accepting subscribers:</a:t>
            </a:r>
          </a:p>
          <a:p>
            <a:pPr marL="0" indent="0">
              <a:buNone/>
            </a:pPr>
            <a:r>
              <a:rPr lang="en-US" sz="1800" dirty="0"/>
              <a:t>RG&amp;E service area:</a:t>
            </a:r>
          </a:p>
          <a:p>
            <a:r>
              <a:rPr lang="en-US" sz="1800" dirty="0"/>
              <a:t>Astral Power (/Delaware River Solar):</a:t>
            </a:r>
            <a:r>
              <a:rPr lang="en-US" sz="1800" u="sng" dirty="0">
                <a:hlinkClick r:id="rId3"/>
              </a:rPr>
              <a:t> https://www.astralpower.com</a:t>
            </a:r>
            <a:endParaRPr lang="en-US" sz="1800" dirty="0"/>
          </a:p>
          <a:p>
            <a:r>
              <a:rPr lang="en-US" sz="1800" dirty="0"/>
              <a:t>Arcadia Power (/</a:t>
            </a:r>
            <a:r>
              <a:rPr lang="en-US" sz="1800" dirty="0" err="1"/>
              <a:t>ForeFront</a:t>
            </a:r>
            <a:r>
              <a:rPr lang="en-US" sz="1800" dirty="0"/>
              <a:t>):</a:t>
            </a:r>
            <a:r>
              <a:rPr lang="en-US" sz="1800" u="sng" dirty="0">
                <a:hlinkClick r:id="rId4"/>
              </a:rPr>
              <a:t> www.arcadiapower.com/community-solar/new-york/</a:t>
            </a:r>
            <a:endParaRPr lang="en-US" sz="1800" dirty="0"/>
          </a:p>
          <a:p>
            <a:r>
              <a:rPr lang="en-US" sz="1800" dirty="0" err="1"/>
              <a:t>GreenSpark</a:t>
            </a:r>
            <a:r>
              <a:rPr lang="en-US" sz="1800" dirty="0"/>
              <a:t> Solar:</a:t>
            </a:r>
            <a:r>
              <a:rPr lang="en-US" sz="1800" u="sng" dirty="0">
                <a:hlinkClick r:id="rId5"/>
              </a:rPr>
              <a:t> https://greensparksolar.com/community/</a:t>
            </a:r>
            <a:endParaRPr lang="en-US" sz="1800" dirty="0"/>
          </a:p>
          <a:p>
            <a:pPr marL="0" indent="0" fontAlgn="base">
              <a:buNone/>
            </a:pPr>
            <a:r>
              <a:rPr lang="en-US" sz="1800" dirty="0"/>
              <a:t>National Grid service : </a:t>
            </a:r>
          </a:p>
          <a:p>
            <a:pPr fontAlgn="base"/>
            <a:r>
              <a:rPr lang="en-US" sz="1800" dirty="0"/>
              <a:t>Blue Rock Energy:  </a:t>
            </a:r>
            <a:r>
              <a:rPr lang="en-US" sz="1800" u="sng" dirty="0">
                <a:hlinkClick r:id="rId6"/>
              </a:rPr>
              <a:t>https://bluerockenergy.com/grandislandsolar/</a:t>
            </a:r>
            <a:r>
              <a:rPr lang="en-US" sz="1800" dirty="0"/>
              <a:t>  </a:t>
            </a:r>
          </a:p>
          <a:p>
            <a:pPr marL="0" indent="0" fontAlgn="base">
              <a:buNone/>
            </a:pPr>
            <a:r>
              <a:rPr lang="en-US" sz="1800" dirty="0"/>
              <a:t>NYSEG service area:</a:t>
            </a:r>
          </a:p>
          <a:p>
            <a:pPr fontAlgn="base"/>
            <a:r>
              <a:rPr lang="en-US" sz="1800" dirty="0"/>
              <a:t>Blue Rock Energy: </a:t>
            </a:r>
            <a:r>
              <a:rPr lang="en-US" sz="1800" u="sng" dirty="0">
                <a:hlinkClick r:id="rId7"/>
              </a:rPr>
              <a:t>https://bluerockenergy.com/solarfarm/</a:t>
            </a:r>
            <a:r>
              <a:rPr lang="en-US" sz="1800" dirty="0"/>
              <a:t>    </a:t>
            </a:r>
          </a:p>
        </p:txBody>
      </p:sp>
      <p:pic>
        <p:nvPicPr>
          <p:cNvPr id="4" name="Picture 3">
            <a:extLst>
              <a:ext uri="{FF2B5EF4-FFF2-40B4-BE49-F238E27FC236}">
                <a16:creationId xmlns:a16="http://schemas.microsoft.com/office/drawing/2014/main" id="{DE1703C7-852A-6245-9020-34514CC859B8}"/>
              </a:ext>
            </a:extLst>
          </p:cNvPr>
          <p:cNvPicPr>
            <a:picLocks noChangeAspect="1"/>
          </p:cNvPicPr>
          <p:nvPr/>
        </p:nvPicPr>
        <p:blipFill rotWithShape="1">
          <a:blip r:embed="rId8">
            <a:extLst>
              <a:ext uri="{28A0092B-C50C-407E-A947-70E740481C1C}">
                <a14:useLocalDpi xmlns:a14="http://schemas.microsoft.com/office/drawing/2010/main"/>
              </a:ext>
            </a:extLst>
          </a:blip>
          <a:srcRect t="-3802"/>
          <a:stretch/>
        </p:blipFill>
        <p:spPr>
          <a:xfrm>
            <a:off x="7556408" y="10"/>
            <a:ext cx="4635591" cy="6857990"/>
          </a:xfrm>
          <a:prstGeom prst="rect">
            <a:avLst/>
          </a:prstGeom>
          <a:effectLst/>
        </p:spPr>
      </p:pic>
      <p:sp>
        <p:nvSpPr>
          <p:cNvPr id="5" name="Rectangle 4">
            <a:extLst>
              <a:ext uri="{FF2B5EF4-FFF2-40B4-BE49-F238E27FC236}">
                <a16:creationId xmlns:a16="http://schemas.microsoft.com/office/drawing/2014/main" id="{FD3786D5-6DF8-4C44-98DD-DFAD8B869DDD}"/>
              </a:ext>
            </a:extLst>
          </p:cNvPr>
          <p:cNvSpPr/>
          <p:nvPr/>
        </p:nvSpPr>
        <p:spPr>
          <a:xfrm>
            <a:off x="648928" y="1635851"/>
            <a:ext cx="6586490" cy="646331"/>
          </a:xfrm>
          <a:prstGeom prst="rect">
            <a:avLst/>
          </a:prstGeom>
        </p:spPr>
        <p:txBody>
          <a:bodyPr wrap="square">
            <a:spAutoFit/>
          </a:bodyPr>
          <a:lstStyle/>
          <a:p>
            <a:r>
              <a:rPr lang="en-US" b="1" dirty="0"/>
              <a:t>We encourage every congregation to check its options for community solar, as contract terms, rates and incentives may vary…</a:t>
            </a:r>
          </a:p>
        </p:txBody>
      </p:sp>
      <p:sp>
        <p:nvSpPr>
          <p:cNvPr id="10" name="Rectangle 9">
            <a:extLst>
              <a:ext uri="{FF2B5EF4-FFF2-40B4-BE49-F238E27FC236}">
                <a16:creationId xmlns:a16="http://schemas.microsoft.com/office/drawing/2014/main" id="{E813B2F4-1C37-E441-BF74-1C6BF2C1E72E}"/>
              </a:ext>
            </a:extLst>
          </p:cNvPr>
          <p:cNvSpPr/>
          <p:nvPr/>
        </p:nvSpPr>
        <p:spPr>
          <a:xfrm>
            <a:off x="564178" y="6239956"/>
            <a:ext cx="6671240" cy="369332"/>
          </a:xfrm>
          <a:prstGeom prst="rect">
            <a:avLst/>
          </a:prstGeom>
        </p:spPr>
        <p:txBody>
          <a:bodyPr wrap="square">
            <a:spAutoFit/>
          </a:bodyPr>
          <a:lstStyle/>
          <a:p>
            <a:r>
              <a:rPr lang="en-US" b="1" dirty="0"/>
              <a:t>…but we encourage every congregation to consider community solar</a:t>
            </a:r>
          </a:p>
        </p:txBody>
      </p:sp>
    </p:spTree>
    <p:extLst>
      <p:ext uri="{BB962C8B-B14F-4D97-AF65-F5344CB8AC3E}">
        <p14:creationId xmlns:p14="http://schemas.microsoft.com/office/powerpoint/2010/main" val="412888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2EF302-F2D8-4661-807C-29C923070482}"/>
              </a:ext>
            </a:extLst>
          </p:cNvPr>
          <p:cNvSpPr/>
          <p:nvPr/>
        </p:nvSpPr>
        <p:spPr>
          <a:xfrm>
            <a:off x="1417728" y="925691"/>
            <a:ext cx="3900109" cy="4609489"/>
          </a:xfrm>
          <a:prstGeom prst="rect">
            <a:avLst/>
          </a:prstGeom>
          <a:solidFill>
            <a:srgbClr val="48535A">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118432-0229-4E7E-AE66-AAFABEB9D3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154" y="1409437"/>
            <a:ext cx="1337253" cy="1337253"/>
          </a:xfrm>
          <a:prstGeom prst="ellipse">
            <a:avLst/>
          </a:prstGeom>
        </p:spPr>
      </p:pic>
      <p:sp>
        <p:nvSpPr>
          <p:cNvPr id="10" name="Content Placeholder 6">
            <a:extLst>
              <a:ext uri="{FF2B5EF4-FFF2-40B4-BE49-F238E27FC236}">
                <a16:creationId xmlns:a16="http://schemas.microsoft.com/office/drawing/2014/main" id="{A9EE9812-E42C-4007-BB29-0BEB3741BF18}"/>
              </a:ext>
            </a:extLst>
          </p:cNvPr>
          <p:cNvSpPr txBox="1">
            <a:spLocks/>
          </p:cNvSpPr>
          <p:nvPr/>
        </p:nvSpPr>
        <p:spPr>
          <a:xfrm>
            <a:off x="1417728" y="3230435"/>
            <a:ext cx="3900109" cy="2281416"/>
          </a:xfrm>
          <a:prstGeom prst="rect">
            <a:avLst/>
          </a:prstGeom>
        </p:spPr>
        <p:txBody>
          <a:bodyPr vert="horz" lIns="91440" tIns="45720" rIns="91440" bIns="45720" rtlCol="0">
            <a:normAutofit/>
          </a:bodyPr>
          <a:lstStyle>
            <a:lvl1pPr marL="0" indent="0" algn="l" defTabSz="457200" rtl="0" eaLnBrk="1" latinLnBrk="0" hangingPunct="1">
              <a:spcBef>
                <a:spcPct val="20000"/>
              </a:spcBef>
              <a:buSzPct val="100000"/>
              <a:buFont typeface="Arial"/>
              <a:buNone/>
              <a:defRPr sz="1800" b="0" i="0" kern="1200">
                <a:solidFill>
                  <a:srgbClr val="48535A"/>
                </a:solidFill>
                <a:latin typeface="Aria Text G1"/>
                <a:ea typeface="+mn-ea"/>
                <a:cs typeface="Aria Text G1"/>
              </a:defRPr>
            </a:lvl1pPr>
            <a:lvl2pPr marL="457200" indent="0" algn="l" defTabSz="457200" rtl="0" eaLnBrk="1" latinLnBrk="0" hangingPunct="1">
              <a:spcBef>
                <a:spcPct val="20000"/>
              </a:spcBef>
              <a:buSzPct val="100000"/>
              <a:buFont typeface="Arial"/>
              <a:buNone/>
              <a:defRPr sz="1800" b="0" i="0" kern="1200">
                <a:solidFill>
                  <a:srgbClr val="48535A"/>
                </a:solidFill>
                <a:latin typeface="Aria Text G1"/>
                <a:ea typeface="+mn-ea"/>
                <a:cs typeface="Aria Text G1"/>
              </a:defRPr>
            </a:lvl2pPr>
            <a:lvl3pPr marL="914400" indent="0" algn="l" defTabSz="457200" rtl="0" eaLnBrk="1" latinLnBrk="0" hangingPunct="1">
              <a:spcBef>
                <a:spcPct val="20000"/>
              </a:spcBef>
              <a:buSzPct val="100000"/>
              <a:buFont typeface="Courier New"/>
              <a:buNone/>
              <a:defRPr sz="1800" b="0" i="0" kern="1200">
                <a:solidFill>
                  <a:srgbClr val="48535A"/>
                </a:solidFill>
                <a:latin typeface="Aria Text G1"/>
                <a:ea typeface="+mn-ea"/>
                <a:cs typeface="Aria Text G1"/>
              </a:defRPr>
            </a:lvl3pPr>
            <a:lvl4pPr marL="1600200" indent="-228600" algn="l" defTabSz="457200" rtl="0" eaLnBrk="1" latinLnBrk="0" hangingPunct="1">
              <a:spcBef>
                <a:spcPct val="20000"/>
              </a:spcBef>
              <a:buSzPct val="100000"/>
              <a:buFontTx/>
              <a:buBlip>
                <a:blip r:embed="rId4"/>
              </a:buBlip>
              <a:defRPr sz="1800" b="0" i="0" kern="1200">
                <a:solidFill>
                  <a:srgbClr val="48535A"/>
                </a:solidFill>
                <a:latin typeface="Aria Text G1"/>
                <a:ea typeface="+mn-ea"/>
                <a:cs typeface="Aria Text G1"/>
              </a:defRPr>
            </a:lvl4pPr>
            <a:lvl5pPr marL="2057400" indent="-228600" algn="l" defTabSz="457200" rtl="0" eaLnBrk="1" latinLnBrk="0" hangingPunct="1">
              <a:spcBef>
                <a:spcPct val="20000"/>
              </a:spcBef>
              <a:buSzPct val="100000"/>
              <a:buFontTx/>
              <a:buBlip>
                <a:blip r:embed="rId4"/>
              </a:buBlip>
              <a:defRPr sz="1800" b="0" i="0" kern="1200">
                <a:solidFill>
                  <a:srgbClr val="48535A"/>
                </a:solidFill>
                <a:latin typeface="Aria Text G1"/>
                <a:ea typeface="+mn-ea"/>
                <a:cs typeface="Aria Text G1"/>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600" b="1" dirty="0">
                <a:solidFill>
                  <a:schemeClr val="bg1"/>
                </a:solidFill>
                <a:latin typeface="Sofia Pro Semi Bold" panose="00000500000000000000" pitchFamily="50" charset="0"/>
                <a:cs typeface="Arial" panose="020B0604020202020204" pitchFamily="34" charset="0"/>
              </a:rPr>
              <a:t>Ampion</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 Text G1" panose="02040506030403020204" pitchFamily="18" charset="0"/>
                <a:cs typeface="Arial" panose="020B0604020202020204" pitchFamily="34" charset="0"/>
              </a:rPr>
              <a:t>Supporting renewable energy providers with software and administration services</a:t>
            </a:r>
            <a:endParaRPr lang="en-US" b="1" dirty="0">
              <a:solidFill>
                <a:schemeClr val="bg1"/>
              </a:solidFill>
              <a:latin typeface="Aria Text G1" panose="02040506030403020204" pitchFamily="18" charset="0"/>
              <a:cs typeface="Arial" panose="020B0604020202020204" pitchFamily="34" charset="0"/>
            </a:endParaRP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en-US" sz="1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B340275-17A2-4EA2-863A-72E00C1C1C17}"/>
              </a:ext>
            </a:extLst>
          </p:cNvPr>
          <p:cNvSpPr/>
          <p:nvPr/>
        </p:nvSpPr>
        <p:spPr>
          <a:xfrm>
            <a:off x="6874163" y="925691"/>
            <a:ext cx="3900109" cy="4609489"/>
          </a:xfrm>
          <a:prstGeom prst="rect">
            <a:avLst/>
          </a:prstGeom>
          <a:solidFill>
            <a:srgbClr val="48535A">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0D1C8CE6-8616-4E03-AA7B-C52E004748FE}"/>
              </a:ext>
            </a:extLst>
          </p:cNvPr>
          <p:cNvSpPr txBox="1">
            <a:spLocks/>
          </p:cNvSpPr>
          <p:nvPr/>
        </p:nvSpPr>
        <p:spPr>
          <a:xfrm>
            <a:off x="6874163" y="3230435"/>
            <a:ext cx="3900109" cy="2281416"/>
          </a:xfrm>
          <a:prstGeom prst="rect">
            <a:avLst/>
          </a:prstGeom>
        </p:spPr>
        <p:txBody>
          <a:bodyPr vert="horz" lIns="91440" tIns="45720" rIns="91440" bIns="45720" rtlCol="0">
            <a:normAutofit/>
          </a:bodyPr>
          <a:lstStyle>
            <a:lvl1pPr marL="0" indent="0" algn="l" defTabSz="457200" rtl="0" eaLnBrk="1" latinLnBrk="0" hangingPunct="1">
              <a:spcBef>
                <a:spcPct val="20000"/>
              </a:spcBef>
              <a:buSzPct val="100000"/>
              <a:buFont typeface="Arial"/>
              <a:buNone/>
              <a:defRPr sz="1800" b="0" i="0" kern="1200">
                <a:solidFill>
                  <a:srgbClr val="48535A"/>
                </a:solidFill>
                <a:latin typeface="Aria Text G1"/>
                <a:ea typeface="+mn-ea"/>
                <a:cs typeface="Aria Text G1"/>
              </a:defRPr>
            </a:lvl1pPr>
            <a:lvl2pPr marL="457200" indent="0" algn="l" defTabSz="457200" rtl="0" eaLnBrk="1" latinLnBrk="0" hangingPunct="1">
              <a:spcBef>
                <a:spcPct val="20000"/>
              </a:spcBef>
              <a:buSzPct val="100000"/>
              <a:buFont typeface="Arial"/>
              <a:buNone/>
              <a:defRPr sz="1800" b="0" i="0" kern="1200">
                <a:solidFill>
                  <a:srgbClr val="48535A"/>
                </a:solidFill>
                <a:latin typeface="Aria Text G1"/>
                <a:ea typeface="+mn-ea"/>
                <a:cs typeface="Aria Text G1"/>
              </a:defRPr>
            </a:lvl2pPr>
            <a:lvl3pPr marL="914400" indent="0" algn="l" defTabSz="457200" rtl="0" eaLnBrk="1" latinLnBrk="0" hangingPunct="1">
              <a:spcBef>
                <a:spcPct val="20000"/>
              </a:spcBef>
              <a:buSzPct val="100000"/>
              <a:buFont typeface="Courier New"/>
              <a:buNone/>
              <a:defRPr sz="1800" b="0" i="0" kern="1200">
                <a:solidFill>
                  <a:srgbClr val="48535A"/>
                </a:solidFill>
                <a:latin typeface="Aria Text G1"/>
                <a:ea typeface="+mn-ea"/>
                <a:cs typeface="Aria Text G1"/>
              </a:defRPr>
            </a:lvl3pPr>
            <a:lvl4pPr marL="1600200" indent="-228600" algn="l" defTabSz="457200" rtl="0" eaLnBrk="1" latinLnBrk="0" hangingPunct="1">
              <a:spcBef>
                <a:spcPct val="20000"/>
              </a:spcBef>
              <a:buSzPct val="100000"/>
              <a:buFontTx/>
              <a:buBlip>
                <a:blip r:embed="rId4"/>
              </a:buBlip>
              <a:defRPr sz="1800" b="0" i="0" kern="1200">
                <a:solidFill>
                  <a:srgbClr val="48535A"/>
                </a:solidFill>
                <a:latin typeface="Aria Text G1"/>
                <a:ea typeface="+mn-ea"/>
                <a:cs typeface="Aria Text G1"/>
              </a:defRPr>
            </a:lvl4pPr>
            <a:lvl5pPr marL="2057400" indent="-228600" algn="l" defTabSz="457200" rtl="0" eaLnBrk="1" latinLnBrk="0" hangingPunct="1">
              <a:spcBef>
                <a:spcPct val="20000"/>
              </a:spcBef>
              <a:buSzPct val="100000"/>
              <a:buFontTx/>
              <a:buBlip>
                <a:blip r:embed="rId4"/>
              </a:buBlip>
              <a:defRPr sz="1800" b="0" i="0" kern="1200">
                <a:solidFill>
                  <a:srgbClr val="48535A"/>
                </a:solidFill>
                <a:latin typeface="Aria Text G1"/>
                <a:ea typeface="+mn-ea"/>
                <a:cs typeface="Aria Text G1"/>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600" b="1" dirty="0">
                <a:solidFill>
                  <a:schemeClr val="bg1"/>
                </a:solidFill>
                <a:latin typeface="Sofia Pro Semi Bold" panose="00000500000000000000" pitchFamily="50" charset="0"/>
                <a:cs typeface="Arial" panose="020B0604020202020204" pitchFamily="34" charset="0"/>
              </a:rPr>
              <a:t>Abundant Energy</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 Text G1" panose="02040506030403020204" pitchFamily="18" charset="0"/>
                <a:cs typeface="Arial" panose="020B0604020202020204" pitchFamily="34" charset="0"/>
              </a:rPr>
              <a:t>Developing, installing, and operating solar projects across North America</a:t>
            </a: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en-US" sz="1400" dirty="0">
              <a:solidFill>
                <a:schemeClr val="bg1"/>
              </a:solidFill>
              <a:latin typeface="Arial" panose="020B0604020202020204" pitchFamily="34" charset="0"/>
              <a:cs typeface="Arial" panose="020B0604020202020204" pitchFamily="34" charset="0"/>
            </a:endParaRPr>
          </a:p>
        </p:txBody>
      </p:sp>
      <p:pic>
        <p:nvPicPr>
          <p:cNvPr id="15" name="Picture 6" descr="https://lh5.googleusercontent.com/BdfeKZWka6TdzpckqrreFSYRyH6_ptaErcgcoY4rXtJayxa1GWRdUFeXuAy0jEiWIFrgxie_K3kI3dmZSaI2GrtA0vpI1cm71sFcHTCjOp2e203MWxb0lZvHmDpaAVyTn0eRBO7T-Uo">
            <a:extLst>
              <a:ext uri="{FF2B5EF4-FFF2-40B4-BE49-F238E27FC236}">
                <a16:creationId xmlns:a16="http://schemas.microsoft.com/office/drawing/2014/main" id="{C9746961-506D-4BBA-844B-6D903760415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5777"/>
          <a:stretch/>
        </p:blipFill>
        <p:spPr bwMode="auto">
          <a:xfrm>
            <a:off x="8157822" y="1411666"/>
            <a:ext cx="1335024" cy="133502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13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086D-5E74-DA44-98E1-7005595CE006}"/>
              </a:ext>
            </a:extLst>
          </p:cNvPr>
          <p:cNvSpPr>
            <a:spLocks noGrp="1"/>
          </p:cNvSpPr>
          <p:nvPr>
            <p:ph type="title"/>
          </p:nvPr>
        </p:nvSpPr>
        <p:spPr/>
        <p:txBody>
          <a:bodyPr>
            <a:noAutofit/>
          </a:bodyPr>
          <a:lstStyle/>
          <a:p>
            <a:pPr algn="ctr"/>
            <a:r>
              <a:rPr lang="en-US" sz="4800" b="1" dirty="0"/>
              <a:t>CURRENT PROJECTS</a:t>
            </a:r>
            <a:br>
              <a:rPr lang="en-US" sz="4800" b="1" dirty="0"/>
            </a:br>
            <a:endParaRPr lang="en-US" sz="4800" dirty="0"/>
          </a:p>
        </p:txBody>
      </p:sp>
      <p:pic>
        <p:nvPicPr>
          <p:cNvPr id="5" name="Content Placeholder 4">
            <a:extLst>
              <a:ext uri="{FF2B5EF4-FFF2-40B4-BE49-F238E27FC236}">
                <a16:creationId xmlns:a16="http://schemas.microsoft.com/office/drawing/2014/main" id="{B42B1FFD-21EF-BD4D-9D21-BA9939FC9579}"/>
              </a:ext>
            </a:extLst>
          </p:cNvPr>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199125" y="1286578"/>
            <a:ext cx="5806440" cy="2560751"/>
          </a:xfrm>
        </p:spPr>
      </p:pic>
      <p:pic>
        <p:nvPicPr>
          <p:cNvPr id="7" name="Picture 6">
            <a:extLst>
              <a:ext uri="{FF2B5EF4-FFF2-40B4-BE49-F238E27FC236}">
                <a16:creationId xmlns:a16="http://schemas.microsoft.com/office/drawing/2014/main" id="{9867A4C8-FD8A-9F4C-92EE-6E017DDE21C2}"/>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6186435" y="4007240"/>
            <a:ext cx="5806440" cy="2560320"/>
          </a:xfrm>
          <a:prstGeom prst="rect">
            <a:avLst/>
          </a:prstGeom>
        </p:spPr>
      </p:pic>
      <p:pic>
        <p:nvPicPr>
          <p:cNvPr id="9" name="Picture 8">
            <a:extLst>
              <a:ext uri="{FF2B5EF4-FFF2-40B4-BE49-F238E27FC236}">
                <a16:creationId xmlns:a16="http://schemas.microsoft.com/office/drawing/2014/main" id="{558A2FFC-7D3C-6D43-924F-018C3C4AB9A5}"/>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199125" y="4007240"/>
            <a:ext cx="5806440" cy="2560320"/>
          </a:xfrm>
          <a:prstGeom prst="rect">
            <a:avLst/>
          </a:prstGeom>
        </p:spPr>
      </p:pic>
      <p:pic>
        <p:nvPicPr>
          <p:cNvPr id="12" name="Picture 11">
            <a:extLst>
              <a:ext uri="{FF2B5EF4-FFF2-40B4-BE49-F238E27FC236}">
                <a16:creationId xmlns:a16="http://schemas.microsoft.com/office/drawing/2014/main" id="{4EFE42B3-12E2-8745-971F-0F72B55A42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87794" y="1286578"/>
            <a:ext cx="5805081" cy="2560320"/>
          </a:xfrm>
          <a:prstGeom prst="rect">
            <a:avLst/>
          </a:prstGeom>
        </p:spPr>
      </p:pic>
      <p:sp>
        <p:nvSpPr>
          <p:cNvPr id="13" name="TextBox 12">
            <a:extLst>
              <a:ext uri="{FF2B5EF4-FFF2-40B4-BE49-F238E27FC236}">
                <a16:creationId xmlns:a16="http://schemas.microsoft.com/office/drawing/2014/main" id="{D9338657-FBBF-B64C-BB52-AB7785BB8A80}"/>
              </a:ext>
            </a:extLst>
          </p:cNvPr>
          <p:cNvSpPr txBox="1"/>
          <p:nvPr/>
        </p:nvSpPr>
        <p:spPr>
          <a:xfrm>
            <a:off x="2358766" y="4084408"/>
            <a:ext cx="1487155" cy="369332"/>
          </a:xfrm>
          <a:prstGeom prst="rect">
            <a:avLst/>
          </a:prstGeom>
          <a:noFill/>
        </p:spPr>
        <p:txBody>
          <a:bodyPr wrap="square" rtlCol="0">
            <a:spAutoFit/>
          </a:bodyPr>
          <a:lstStyle/>
          <a:p>
            <a:pPr algn="ctr"/>
            <a:r>
              <a:rPr lang="en-US" b="1" dirty="0"/>
              <a:t>Williamson</a:t>
            </a:r>
          </a:p>
        </p:txBody>
      </p:sp>
      <p:sp>
        <p:nvSpPr>
          <p:cNvPr id="14" name="TextBox 13">
            <a:extLst>
              <a:ext uri="{FF2B5EF4-FFF2-40B4-BE49-F238E27FC236}">
                <a16:creationId xmlns:a16="http://schemas.microsoft.com/office/drawing/2014/main" id="{7026095F-0530-AA40-A3F5-BFE9BD697756}"/>
              </a:ext>
            </a:extLst>
          </p:cNvPr>
          <p:cNvSpPr txBox="1"/>
          <p:nvPr/>
        </p:nvSpPr>
        <p:spPr>
          <a:xfrm>
            <a:off x="1683657" y="1354082"/>
            <a:ext cx="2830285" cy="369332"/>
          </a:xfrm>
          <a:prstGeom prst="rect">
            <a:avLst/>
          </a:prstGeom>
          <a:noFill/>
        </p:spPr>
        <p:txBody>
          <a:bodyPr wrap="square" rtlCol="0">
            <a:spAutoFit/>
          </a:bodyPr>
          <a:lstStyle/>
          <a:p>
            <a:pPr algn="ctr"/>
            <a:r>
              <a:rPr lang="en-US" b="1" dirty="0"/>
              <a:t>Spencerport</a:t>
            </a:r>
          </a:p>
        </p:txBody>
      </p:sp>
      <p:sp>
        <p:nvSpPr>
          <p:cNvPr id="15" name="TextBox 14">
            <a:extLst>
              <a:ext uri="{FF2B5EF4-FFF2-40B4-BE49-F238E27FC236}">
                <a16:creationId xmlns:a16="http://schemas.microsoft.com/office/drawing/2014/main" id="{E9E0E9F8-CFE1-4E43-BE43-1997B5AA599E}"/>
              </a:ext>
            </a:extLst>
          </p:cNvPr>
          <p:cNvSpPr txBox="1"/>
          <p:nvPr/>
        </p:nvSpPr>
        <p:spPr>
          <a:xfrm>
            <a:off x="8598962" y="4066947"/>
            <a:ext cx="1650358" cy="369332"/>
          </a:xfrm>
          <a:prstGeom prst="rect">
            <a:avLst/>
          </a:prstGeom>
          <a:noFill/>
        </p:spPr>
        <p:txBody>
          <a:bodyPr wrap="square" rtlCol="0">
            <a:spAutoFit/>
          </a:bodyPr>
          <a:lstStyle/>
          <a:p>
            <a:pPr algn="ctr"/>
            <a:r>
              <a:rPr lang="en-US" b="1" dirty="0"/>
              <a:t>Macedon</a:t>
            </a:r>
          </a:p>
        </p:txBody>
      </p:sp>
      <p:sp>
        <p:nvSpPr>
          <p:cNvPr id="16" name="TextBox 15">
            <a:extLst>
              <a:ext uri="{FF2B5EF4-FFF2-40B4-BE49-F238E27FC236}">
                <a16:creationId xmlns:a16="http://schemas.microsoft.com/office/drawing/2014/main" id="{5DD37772-B92F-FD45-BDAC-6DBB5967DA44}"/>
              </a:ext>
            </a:extLst>
          </p:cNvPr>
          <p:cNvSpPr txBox="1"/>
          <p:nvPr/>
        </p:nvSpPr>
        <p:spPr>
          <a:xfrm>
            <a:off x="8446471" y="1386808"/>
            <a:ext cx="1737233" cy="369332"/>
          </a:xfrm>
          <a:prstGeom prst="rect">
            <a:avLst/>
          </a:prstGeom>
          <a:noFill/>
        </p:spPr>
        <p:txBody>
          <a:bodyPr wrap="square" rtlCol="0">
            <a:spAutoFit/>
          </a:bodyPr>
          <a:lstStyle/>
          <a:p>
            <a:pPr algn="ctr"/>
            <a:r>
              <a:rPr lang="en-US" b="1" dirty="0"/>
              <a:t>East Bloomfield</a:t>
            </a:r>
          </a:p>
        </p:txBody>
      </p:sp>
    </p:spTree>
    <p:extLst>
      <p:ext uri="{BB962C8B-B14F-4D97-AF65-F5344CB8AC3E}">
        <p14:creationId xmlns:p14="http://schemas.microsoft.com/office/powerpoint/2010/main" val="1702550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649</Words>
  <Application>Microsoft Macintosh PowerPoint</Application>
  <PresentationFormat>Widescreen</PresentationFormat>
  <Paragraphs>87</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 Text G1</vt:lpstr>
      <vt:lpstr>Arial</vt:lpstr>
      <vt:lpstr>Calibri</vt:lpstr>
      <vt:lpstr>Calibri Light</vt:lpstr>
      <vt:lpstr>Sofia Pro Bold</vt:lpstr>
      <vt:lpstr>Sofia Pro Semi Bold</vt:lpstr>
      <vt:lpstr>Office Theme</vt:lpstr>
      <vt:lpstr>PowerPoint Presentation</vt:lpstr>
      <vt:lpstr>Sourcing clean renewable energy like solar is one of the easiest and most meaningful actions that religious institutions and congregants can take to fight climate change. </vt:lpstr>
      <vt:lpstr>PowerPoint Presentation</vt:lpstr>
      <vt:lpstr>Community Distributed Generation (“CDG”) or “Community Solar”</vt:lpstr>
      <vt:lpstr>PowerPoint Presentation</vt:lpstr>
      <vt:lpstr>RAICA and Ampion/Abundant</vt:lpstr>
      <vt:lpstr>Other community solar projects or providers exist. </vt:lpstr>
      <vt:lpstr>PowerPoint Presentation</vt:lpstr>
      <vt:lpstr>CURRENT PROJECTS </vt:lpstr>
      <vt:lpstr>Terms</vt:lpstr>
      <vt:lpstr>What Your Bill Looks Like</vt:lpstr>
      <vt:lpstr>Track Your Impact</vt:lpstr>
      <vt:lpstr>How to sign up</vt:lpstr>
      <vt:lpstr>PowerPoint Presentation</vt:lpstr>
      <vt:lpstr>ESCOs, CCAs and Community Solar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Ebner</dc:creator>
  <cp:lastModifiedBy>Jacqueline Ebner</cp:lastModifiedBy>
  <cp:revision>15</cp:revision>
  <dcterms:created xsi:type="dcterms:W3CDTF">2019-08-13T19:48:36Z</dcterms:created>
  <dcterms:modified xsi:type="dcterms:W3CDTF">2019-09-11T16:46:50Z</dcterms:modified>
</cp:coreProperties>
</file>