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306" r:id="rId3"/>
    <p:sldId id="276" r:id="rId4"/>
    <p:sldId id="300" r:id="rId5"/>
    <p:sldId id="304" r:id="rId6"/>
    <p:sldId id="277" r:id="rId7"/>
    <p:sldId id="290" r:id="rId8"/>
    <p:sldId id="292" r:id="rId9"/>
    <p:sldId id="295" r:id="rId10"/>
    <p:sldId id="285" r:id="rId11"/>
    <p:sldId id="291" r:id="rId12"/>
    <p:sldId id="296" r:id="rId13"/>
    <p:sldId id="297" r:id="rId14"/>
    <p:sldId id="266" r:id="rId15"/>
    <p:sldId id="302" r:id="rId16"/>
    <p:sldId id="309" r:id="rId17"/>
    <p:sldId id="274" r:id="rId18"/>
    <p:sldId id="310" r:id="rId19"/>
    <p:sldId id="282" r:id="rId20"/>
    <p:sldId id="311" r:id="rId21"/>
    <p:sldId id="293" r:id="rId22"/>
    <p:sldId id="318" r:id="rId23"/>
    <p:sldId id="260" r:id="rId24"/>
    <p:sldId id="321" r:id="rId25"/>
    <p:sldId id="270" r:id="rId26"/>
    <p:sldId id="298" r:id="rId27"/>
    <p:sldId id="261" r:id="rId28"/>
    <p:sldId id="301" r:id="rId29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8049"/>
  </p:normalViewPr>
  <p:slideViewPr>
    <p:cSldViewPr snapToGrid="0" snapToObjects="1">
      <p:cViewPr varScale="1">
        <p:scale>
          <a:sx n="86" d="100"/>
          <a:sy n="86" d="100"/>
        </p:scale>
        <p:origin x="1296" y="200"/>
      </p:cViewPr>
      <p:guideLst/>
    </p:cSldViewPr>
  </p:slideViewPr>
  <p:outlineViewPr>
    <p:cViewPr>
      <p:scale>
        <a:sx n="33" d="100"/>
        <a:sy n="33" d="100"/>
      </p:scale>
      <p:origin x="0" y="-12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B259BBB-19EC-48C3-8CB6-BCE8DB36CEF9}">
      <dgm:prSet/>
      <dgm:spPr/>
      <dgm:t>
        <a:bodyPr/>
        <a:lstStyle/>
        <a:p>
          <a:r>
            <a:rPr lang="en-US" dirty="0"/>
            <a:t>Make a commitment and build a team</a:t>
          </a:r>
        </a:p>
      </dgm:t>
    </dgm:pt>
    <dgm:pt modelId="{39EC7F09-54CB-406D-B52A-10439CA18F7F}" type="parTrans" cxnId="{2B2FFD4A-B7B8-44CF-93D3-A34C757FE9E9}">
      <dgm:prSet/>
      <dgm:spPr/>
      <dgm:t>
        <a:bodyPr/>
        <a:lstStyle/>
        <a:p>
          <a:endParaRPr lang="en-US"/>
        </a:p>
      </dgm:t>
    </dgm:pt>
    <dgm:pt modelId="{74592ED1-BB6A-41BD-8A1C-CFAF2B887D89}" type="sibTrans" cxnId="{2B2FFD4A-B7B8-44CF-93D3-A34C757FE9E9}">
      <dgm:prSet/>
      <dgm:spPr/>
      <dgm:t>
        <a:bodyPr/>
        <a:lstStyle/>
        <a:p>
          <a:endParaRPr lang="en-US"/>
        </a:p>
      </dgm:t>
    </dgm:pt>
    <dgm:pt modelId="{D8DE19DA-00D3-4B09-8417-527762822538}">
      <dgm:prSet/>
      <dgm:spPr/>
      <dgm:t>
        <a:bodyPr/>
        <a:lstStyle/>
        <a:p>
          <a:r>
            <a:rPr lang="en-US" dirty="0"/>
            <a:t>Assess performance</a:t>
          </a:r>
        </a:p>
      </dgm:t>
    </dgm:pt>
    <dgm:pt modelId="{DE0AF845-536A-4ED6-B5B2-B3A6D4814CFA}" type="parTrans" cxnId="{C868E689-F836-4185-AC3F-EC3B45554C4F}">
      <dgm:prSet/>
      <dgm:spPr/>
      <dgm:t>
        <a:bodyPr/>
        <a:lstStyle/>
        <a:p>
          <a:endParaRPr lang="en-US"/>
        </a:p>
      </dgm:t>
    </dgm:pt>
    <dgm:pt modelId="{AADF3494-20A7-4C29-B1F4-770EEE8BDF72}" type="sibTrans" cxnId="{C868E689-F836-4185-AC3F-EC3B45554C4F}">
      <dgm:prSet/>
      <dgm:spPr/>
      <dgm:t>
        <a:bodyPr/>
        <a:lstStyle/>
        <a:p>
          <a:endParaRPr lang="en-US"/>
        </a:p>
      </dgm:t>
    </dgm:pt>
    <dgm:pt modelId="{77BBA9AD-10D3-42C8-8649-20109AEC9A03}">
      <dgm:prSet/>
      <dgm:spPr/>
      <dgm:t>
        <a:bodyPr/>
        <a:lstStyle/>
        <a:p>
          <a:r>
            <a:rPr lang="en-US" dirty="0"/>
            <a:t>Identify and prioritize projects</a:t>
          </a:r>
        </a:p>
      </dgm:t>
    </dgm:pt>
    <dgm:pt modelId="{2CA88C4D-B8CD-4FB2-BE35-348265263FC2}" type="parTrans" cxnId="{F71B6669-CB6C-403A-90C0-CEC1227CAC09}">
      <dgm:prSet/>
      <dgm:spPr/>
      <dgm:t>
        <a:bodyPr/>
        <a:lstStyle/>
        <a:p>
          <a:endParaRPr lang="en-US"/>
        </a:p>
      </dgm:t>
    </dgm:pt>
    <dgm:pt modelId="{C170B533-8EDB-4D9E-BA9B-131387B1CCD2}" type="sibTrans" cxnId="{F71B6669-CB6C-403A-90C0-CEC1227CAC09}">
      <dgm:prSet/>
      <dgm:spPr/>
      <dgm:t>
        <a:bodyPr/>
        <a:lstStyle/>
        <a:p>
          <a:endParaRPr lang="en-US"/>
        </a:p>
      </dgm:t>
    </dgm:pt>
    <dgm:pt modelId="{1DB68700-F424-43E8-B381-0F014631DA8A}">
      <dgm:prSet/>
      <dgm:spPr/>
      <dgm:t>
        <a:bodyPr/>
        <a:lstStyle/>
        <a:p>
          <a:r>
            <a:rPr lang="en-US"/>
            <a:t>Implement projects</a:t>
          </a:r>
        </a:p>
      </dgm:t>
    </dgm:pt>
    <dgm:pt modelId="{46DFE05B-01A5-42E7-B675-F63E98914DF6}" type="parTrans" cxnId="{DD5F751B-643E-445A-83CA-7C61901C7009}">
      <dgm:prSet/>
      <dgm:spPr/>
      <dgm:t>
        <a:bodyPr/>
        <a:lstStyle/>
        <a:p>
          <a:endParaRPr lang="en-US"/>
        </a:p>
      </dgm:t>
    </dgm:pt>
    <dgm:pt modelId="{87A43D68-89BF-43D9-AE84-2961724EABD2}" type="sibTrans" cxnId="{DD5F751B-643E-445A-83CA-7C61901C7009}">
      <dgm:prSet/>
      <dgm:spPr/>
      <dgm:t>
        <a:bodyPr/>
        <a:lstStyle/>
        <a:p>
          <a:endParaRPr lang="en-US"/>
        </a:p>
      </dgm:t>
    </dgm:pt>
    <dgm:pt modelId="{6C0C247B-F108-4955-A72B-F793964D1A8F}">
      <dgm:prSet/>
      <dgm:spPr/>
      <dgm:t>
        <a:bodyPr/>
        <a:lstStyle/>
        <a:p>
          <a:r>
            <a:rPr lang="en-US"/>
            <a:t>Evaluate</a:t>
          </a:r>
        </a:p>
      </dgm:t>
    </dgm:pt>
    <dgm:pt modelId="{C37CF750-AA73-4DF9-9392-29CB2CA99792}" type="parTrans" cxnId="{8CB87205-5220-48A7-9BDB-874C3B1B6BF9}">
      <dgm:prSet/>
      <dgm:spPr/>
      <dgm:t>
        <a:bodyPr/>
        <a:lstStyle/>
        <a:p>
          <a:endParaRPr lang="en-US"/>
        </a:p>
      </dgm:t>
    </dgm:pt>
    <dgm:pt modelId="{069460C8-5551-4272-99CD-2965F5ADFF5D}" type="sibTrans" cxnId="{8CB87205-5220-48A7-9BDB-874C3B1B6BF9}">
      <dgm:prSet/>
      <dgm:spPr/>
      <dgm:t>
        <a:bodyPr/>
        <a:lstStyle/>
        <a:p>
          <a:endParaRPr lang="en-US"/>
        </a:p>
      </dgm:t>
    </dgm:pt>
    <dgm:pt modelId="{B5AE6159-6BDE-4DB1-83A7-FDD33BF22686}">
      <dgm:prSet/>
      <dgm:spPr/>
      <dgm:t>
        <a:bodyPr/>
        <a:lstStyle/>
        <a:p>
          <a:r>
            <a:rPr lang="en-US"/>
            <a:t>Celebrate achievements</a:t>
          </a:r>
        </a:p>
      </dgm:t>
    </dgm:pt>
    <dgm:pt modelId="{EA520C77-3FC4-44ED-A152-4A79D46FBFB8}" type="parTrans" cxnId="{6082794E-5C9E-4AF1-A028-EB9B942DE4AC}">
      <dgm:prSet/>
      <dgm:spPr/>
      <dgm:t>
        <a:bodyPr/>
        <a:lstStyle/>
        <a:p>
          <a:endParaRPr lang="en-US"/>
        </a:p>
      </dgm:t>
    </dgm:pt>
    <dgm:pt modelId="{A52635CD-132C-40CB-8787-2DA1CB91278A}" type="sibTrans" cxnId="{6082794E-5C9E-4AF1-A028-EB9B942DE4AC}">
      <dgm:prSet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  <dgm:pt modelId="{4DC0187C-B866-2243-9DBC-9110F9BD1114}" type="pres">
      <dgm:prSet presAssocID="{4B259BBB-19EC-48C3-8CB6-BCE8DB36CEF9}" presName="composite" presStyleCnt="0"/>
      <dgm:spPr/>
    </dgm:pt>
    <dgm:pt modelId="{3F6C60F0-19C2-B549-ABB5-B70DF2259102}" type="pres">
      <dgm:prSet presAssocID="{4B259BBB-19EC-48C3-8CB6-BCE8DB36CEF9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43AE7B9-81D8-DF42-BCE1-1AF70F7D7431}" type="pres">
      <dgm:prSet presAssocID="{4B259BBB-19EC-48C3-8CB6-BCE8DB36CEF9}" presName="txShp" presStyleLbl="node1" presStyleIdx="0" presStyleCnt="6">
        <dgm:presLayoutVars>
          <dgm:bulletEnabled val="1"/>
        </dgm:presLayoutVars>
      </dgm:prSet>
      <dgm:spPr/>
    </dgm:pt>
    <dgm:pt modelId="{B29F6499-1C66-8146-9E09-1D73470226C5}" type="pres">
      <dgm:prSet presAssocID="{74592ED1-BB6A-41BD-8A1C-CFAF2B887D89}" presName="spacing" presStyleCnt="0"/>
      <dgm:spPr/>
    </dgm:pt>
    <dgm:pt modelId="{DB820AD6-9C03-374E-B22E-1FA1137E36C3}" type="pres">
      <dgm:prSet presAssocID="{D8DE19DA-00D3-4B09-8417-527762822538}" presName="composite" presStyleCnt="0"/>
      <dgm:spPr/>
    </dgm:pt>
    <dgm:pt modelId="{7D7A6805-0178-3A41-91E8-F3EBA49A45FB}" type="pres">
      <dgm:prSet presAssocID="{D8DE19DA-00D3-4B09-8417-527762822538}" presName="imgShp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5E5DF9E1-7146-CE47-8BC4-248B10D2FFF2}" type="pres">
      <dgm:prSet presAssocID="{D8DE19DA-00D3-4B09-8417-527762822538}" presName="txShp" presStyleLbl="node1" presStyleIdx="1" presStyleCnt="6">
        <dgm:presLayoutVars>
          <dgm:bulletEnabled val="1"/>
        </dgm:presLayoutVars>
      </dgm:prSet>
      <dgm:spPr/>
    </dgm:pt>
    <dgm:pt modelId="{E2C59F4B-6DA9-BA46-98D7-79419683D116}" type="pres">
      <dgm:prSet presAssocID="{AADF3494-20A7-4C29-B1F4-770EEE8BDF72}" presName="spacing" presStyleCnt="0"/>
      <dgm:spPr/>
    </dgm:pt>
    <dgm:pt modelId="{D8F16E32-B1A5-9543-95E6-B5FB108844E3}" type="pres">
      <dgm:prSet presAssocID="{77BBA9AD-10D3-42C8-8649-20109AEC9A03}" presName="composite" presStyleCnt="0"/>
      <dgm:spPr/>
    </dgm:pt>
    <dgm:pt modelId="{7F566D32-C4C1-8D44-9DC5-837F37AC08AE}" type="pres">
      <dgm:prSet presAssocID="{77BBA9AD-10D3-42C8-8649-20109AEC9A03}" presName="imgShp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7F341CB-68B5-8344-8E20-6F9B84A865E7}" type="pres">
      <dgm:prSet presAssocID="{77BBA9AD-10D3-42C8-8649-20109AEC9A03}" presName="txShp" presStyleLbl="node1" presStyleIdx="2" presStyleCnt="6">
        <dgm:presLayoutVars>
          <dgm:bulletEnabled val="1"/>
        </dgm:presLayoutVars>
      </dgm:prSet>
      <dgm:spPr/>
    </dgm:pt>
    <dgm:pt modelId="{56F6E5AD-9045-754D-A9CD-F5CA0305EB91}" type="pres">
      <dgm:prSet presAssocID="{C170B533-8EDB-4D9E-BA9B-131387B1CCD2}" presName="spacing" presStyleCnt="0"/>
      <dgm:spPr/>
    </dgm:pt>
    <dgm:pt modelId="{9ED51546-BD38-8C44-96BC-C7DBD83A09B6}" type="pres">
      <dgm:prSet presAssocID="{1DB68700-F424-43E8-B381-0F014631DA8A}" presName="composite" presStyleCnt="0"/>
      <dgm:spPr/>
    </dgm:pt>
    <dgm:pt modelId="{5EE66964-C6A4-6C41-8938-58610E4C719F}" type="pres">
      <dgm:prSet presAssocID="{1DB68700-F424-43E8-B381-0F014631DA8A}" presName="imgShp" presStyleLbl="fgImgPlac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291B6FB-2A89-3645-B595-56387CEEB7C1}" type="pres">
      <dgm:prSet presAssocID="{1DB68700-F424-43E8-B381-0F014631DA8A}" presName="txShp" presStyleLbl="node1" presStyleIdx="3" presStyleCnt="6">
        <dgm:presLayoutVars>
          <dgm:bulletEnabled val="1"/>
        </dgm:presLayoutVars>
      </dgm:prSet>
      <dgm:spPr/>
    </dgm:pt>
    <dgm:pt modelId="{23475562-AD04-4F45-9999-BC707E7B2307}" type="pres">
      <dgm:prSet presAssocID="{87A43D68-89BF-43D9-AE84-2961724EABD2}" presName="spacing" presStyleCnt="0"/>
      <dgm:spPr/>
    </dgm:pt>
    <dgm:pt modelId="{5656E70B-C2E3-B349-AA64-DB69E1AB164D}" type="pres">
      <dgm:prSet presAssocID="{6C0C247B-F108-4955-A72B-F793964D1A8F}" presName="composite" presStyleCnt="0"/>
      <dgm:spPr/>
    </dgm:pt>
    <dgm:pt modelId="{A9467517-B70C-9649-A858-D5734C930948}" type="pres">
      <dgm:prSet presAssocID="{6C0C247B-F108-4955-A72B-F793964D1A8F}" presName="imgShp" presStyleLbl="fgImgPlac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BD2CA0E-99F3-624B-800C-C441E17E47F3}" type="pres">
      <dgm:prSet presAssocID="{6C0C247B-F108-4955-A72B-F793964D1A8F}" presName="txShp" presStyleLbl="node1" presStyleIdx="4" presStyleCnt="6">
        <dgm:presLayoutVars>
          <dgm:bulletEnabled val="1"/>
        </dgm:presLayoutVars>
      </dgm:prSet>
      <dgm:spPr/>
    </dgm:pt>
    <dgm:pt modelId="{63B0B612-46FE-2147-B6EE-72DA7ECAAC0D}" type="pres">
      <dgm:prSet presAssocID="{069460C8-5551-4272-99CD-2965F5ADFF5D}" presName="spacing" presStyleCnt="0"/>
      <dgm:spPr/>
    </dgm:pt>
    <dgm:pt modelId="{92F87D51-5D40-A448-99B8-E3F7F65A7130}" type="pres">
      <dgm:prSet presAssocID="{B5AE6159-6BDE-4DB1-83A7-FDD33BF22686}" presName="composite" presStyleCnt="0"/>
      <dgm:spPr/>
    </dgm:pt>
    <dgm:pt modelId="{8B569C36-F588-9643-9AB3-032A9A0524F3}" type="pres">
      <dgm:prSet presAssocID="{B5AE6159-6BDE-4DB1-83A7-FDD33BF22686}" presName="imgShp" presStyleLbl="fgImgPlac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75C6BBEC-D550-0643-8705-E87E0E5A096A}" type="pres">
      <dgm:prSet presAssocID="{B5AE6159-6BDE-4DB1-83A7-FDD33BF22686}" presName="txShp" presStyleLbl="node1" presStyleIdx="5" presStyleCnt="6">
        <dgm:presLayoutVars>
          <dgm:bulletEnabled val="1"/>
        </dgm:presLayoutVars>
      </dgm:prSet>
      <dgm:spPr/>
    </dgm:pt>
  </dgm:ptLst>
  <dgm:cxnLst>
    <dgm:cxn modelId="{8CB87205-5220-48A7-9BDB-874C3B1B6BF9}" srcId="{C16BD9E8-718C-40E3-B2DB-472BFB016CEE}" destId="{6C0C247B-F108-4955-A72B-F793964D1A8F}" srcOrd="4" destOrd="0" parTransId="{C37CF750-AA73-4DF9-9392-29CB2CA99792}" sibTransId="{069460C8-5551-4272-99CD-2965F5ADFF5D}"/>
    <dgm:cxn modelId="{B2192912-E8B1-FE43-BFE4-69616202D43A}" type="presOf" srcId="{D8DE19DA-00D3-4B09-8417-527762822538}" destId="{5E5DF9E1-7146-CE47-8BC4-248B10D2FFF2}" srcOrd="0" destOrd="0" presId="urn:microsoft.com/office/officeart/2005/8/layout/vList3"/>
    <dgm:cxn modelId="{F6E96114-870A-384A-B829-1D86DED71474}" type="presOf" srcId="{B5AE6159-6BDE-4DB1-83A7-FDD33BF22686}" destId="{75C6BBEC-D550-0643-8705-E87E0E5A096A}" srcOrd="0" destOrd="0" presId="urn:microsoft.com/office/officeart/2005/8/layout/vList3"/>
    <dgm:cxn modelId="{DD5F751B-643E-445A-83CA-7C61901C7009}" srcId="{C16BD9E8-718C-40E3-B2DB-472BFB016CEE}" destId="{1DB68700-F424-43E8-B381-0F014631DA8A}" srcOrd="3" destOrd="0" parTransId="{46DFE05B-01A5-42E7-B675-F63E98914DF6}" sibTransId="{87A43D68-89BF-43D9-AE84-2961724EABD2}"/>
    <dgm:cxn modelId="{63046933-0EB1-804E-BC5D-E7D636CB6CF0}" type="presOf" srcId="{C16BD9E8-718C-40E3-B2DB-472BFB016CEE}" destId="{26B5EE45-FC41-1344-92CA-5CEFB81AF2DF}" srcOrd="0" destOrd="0" presId="urn:microsoft.com/office/officeart/2005/8/layout/vList3"/>
    <dgm:cxn modelId="{2B2FFD4A-B7B8-44CF-93D3-A34C757FE9E9}" srcId="{C16BD9E8-718C-40E3-B2DB-472BFB016CEE}" destId="{4B259BBB-19EC-48C3-8CB6-BCE8DB36CEF9}" srcOrd="0" destOrd="0" parTransId="{39EC7F09-54CB-406D-B52A-10439CA18F7F}" sibTransId="{74592ED1-BB6A-41BD-8A1C-CFAF2B887D89}"/>
    <dgm:cxn modelId="{6082794E-5C9E-4AF1-A028-EB9B942DE4AC}" srcId="{C16BD9E8-718C-40E3-B2DB-472BFB016CEE}" destId="{B5AE6159-6BDE-4DB1-83A7-FDD33BF22686}" srcOrd="5" destOrd="0" parTransId="{EA520C77-3FC4-44ED-A152-4A79D46FBFB8}" sibTransId="{A52635CD-132C-40CB-8787-2DA1CB91278A}"/>
    <dgm:cxn modelId="{E79C7A50-410F-D641-BE74-70A915B9080C}" type="presOf" srcId="{6C0C247B-F108-4955-A72B-F793964D1A8F}" destId="{EBD2CA0E-99F3-624B-800C-C441E17E47F3}" srcOrd="0" destOrd="0" presId="urn:microsoft.com/office/officeart/2005/8/layout/vList3"/>
    <dgm:cxn modelId="{F71B6669-CB6C-403A-90C0-CEC1227CAC09}" srcId="{C16BD9E8-718C-40E3-B2DB-472BFB016CEE}" destId="{77BBA9AD-10D3-42C8-8649-20109AEC9A03}" srcOrd="2" destOrd="0" parTransId="{2CA88C4D-B8CD-4FB2-BE35-348265263FC2}" sibTransId="{C170B533-8EDB-4D9E-BA9B-131387B1CCD2}"/>
    <dgm:cxn modelId="{736C2D86-5728-A84E-B085-4E08324930CA}" type="presOf" srcId="{77BBA9AD-10D3-42C8-8649-20109AEC9A03}" destId="{07F341CB-68B5-8344-8E20-6F9B84A865E7}" srcOrd="0" destOrd="0" presId="urn:microsoft.com/office/officeart/2005/8/layout/vList3"/>
    <dgm:cxn modelId="{C868E689-F836-4185-AC3F-EC3B45554C4F}" srcId="{C16BD9E8-718C-40E3-B2DB-472BFB016CEE}" destId="{D8DE19DA-00D3-4B09-8417-527762822538}" srcOrd="1" destOrd="0" parTransId="{DE0AF845-536A-4ED6-B5B2-B3A6D4814CFA}" sibTransId="{AADF3494-20A7-4C29-B1F4-770EEE8BDF72}"/>
    <dgm:cxn modelId="{D21EA6A6-582E-0442-9150-8EA9088B3149}" type="presOf" srcId="{1DB68700-F424-43E8-B381-0F014631DA8A}" destId="{9291B6FB-2A89-3645-B595-56387CEEB7C1}" srcOrd="0" destOrd="0" presId="urn:microsoft.com/office/officeart/2005/8/layout/vList3"/>
    <dgm:cxn modelId="{622657E9-3EED-B042-A018-DDB95CDC2E75}" type="presOf" srcId="{4B259BBB-19EC-48C3-8CB6-BCE8DB36CEF9}" destId="{443AE7B9-81D8-DF42-BCE1-1AF70F7D7431}" srcOrd="0" destOrd="0" presId="urn:microsoft.com/office/officeart/2005/8/layout/vList3"/>
    <dgm:cxn modelId="{83A0A061-6C45-9D4E-82C2-7D0EFBAD9D91}" type="presParOf" srcId="{26B5EE45-FC41-1344-92CA-5CEFB81AF2DF}" destId="{4DC0187C-B866-2243-9DBC-9110F9BD1114}" srcOrd="0" destOrd="0" presId="urn:microsoft.com/office/officeart/2005/8/layout/vList3"/>
    <dgm:cxn modelId="{3D24B7D8-841A-C342-8844-8D000A39C5EA}" type="presParOf" srcId="{4DC0187C-B866-2243-9DBC-9110F9BD1114}" destId="{3F6C60F0-19C2-B549-ABB5-B70DF2259102}" srcOrd="0" destOrd="0" presId="urn:microsoft.com/office/officeart/2005/8/layout/vList3"/>
    <dgm:cxn modelId="{E6E3F107-8E72-4347-8CF8-D93DDB25FD34}" type="presParOf" srcId="{4DC0187C-B866-2243-9DBC-9110F9BD1114}" destId="{443AE7B9-81D8-DF42-BCE1-1AF70F7D7431}" srcOrd="1" destOrd="0" presId="urn:microsoft.com/office/officeart/2005/8/layout/vList3"/>
    <dgm:cxn modelId="{FF1E6414-9302-B848-B9DA-383B2AEE6959}" type="presParOf" srcId="{26B5EE45-FC41-1344-92CA-5CEFB81AF2DF}" destId="{B29F6499-1C66-8146-9E09-1D73470226C5}" srcOrd="1" destOrd="0" presId="urn:microsoft.com/office/officeart/2005/8/layout/vList3"/>
    <dgm:cxn modelId="{FED6B57A-D17C-E742-96A3-BF567B7BE689}" type="presParOf" srcId="{26B5EE45-FC41-1344-92CA-5CEFB81AF2DF}" destId="{DB820AD6-9C03-374E-B22E-1FA1137E36C3}" srcOrd="2" destOrd="0" presId="urn:microsoft.com/office/officeart/2005/8/layout/vList3"/>
    <dgm:cxn modelId="{6E0022BB-40D3-404F-B3C3-1D08F8B452CD}" type="presParOf" srcId="{DB820AD6-9C03-374E-B22E-1FA1137E36C3}" destId="{7D7A6805-0178-3A41-91E8-F3EBA49A45FB}" srcOrd="0" destOrd="0" presId="urn:microsoft.com/office/officeart/2005/8/layout/vList3"/>
    <dgm:cxn modelId="{D31161BD-9312-1D44-AE11-CA505922F8E3}" type="presParOf" srcId="{DB820AD6-9C03-374E-B22E-1FA1137E36C3}" destId="{5E5DF9E1-7146-CE47-8BC4-248B10D2FFF2}" srcOrd="1" destOrd="0" presId="urn:microsoft.com/office/officeart/2005/8/layout/vList3"/>
    <dgm:cxn modelId="{61F2C916-5DF3-A440-8D5C-71084F23DB39}" type="presParOf" srcId="{26B5EE45-FC41-1344-92CA-5CEFB81AF2DF}" destId="{E2C59F4B-6DA9-BA46-98D7-79419683D116}" srcOrd="3" destOrd="0" presId="urn:microsoft.com/office/officeart/2005/8/layout/vList3"/>
    <dgm:cxn modelId="{277871A6-C0E6-6E45-8E2C-6EB6ACBB01F7}" type="presParOf" srcId="{26B5EE45-FC41-1344-92CA-5CEFB81AF2DF}" destId="{D8F16E32-B1A5-9543-95E6-B5FB108844E3}" srcOrd="4" destOrd="0" presId="urn:microsoft.com/office/officeart/2005/8/layout/vList3"/>
    <dgm:cxn modelId="{9C52318D-E7A9-7843-9D38-1E7AA7129672}" type="presParOf" srcId="{D8F16E32-B1A5-9543-95E6-B5FB108844E3}" destId="{7F566D32-C4C1-8D44-9DC5-837F37AC08AE}" srcOrd="0" destOrd="0" presId="urn:microsoft.com/office/officeart/2005/8/layout/vList3"/>
    <dgm:cxn modelId="{926A93DF-9AD3-254A-AC77-92C7B6CCC696}" type="presParOf" srcId="{D8F16E32-B1A5-9543-95E6-B5FB108844E3}" destId="{07F341CB-68B5-8344-8E20-6F9B84A865E7}" srcOrd="1" destOrd="0" presId="urn:microsoft.com/office/officeart/2005/8/layout/vList3"/>
    <dgm:cxn modelId="{879DF511-1DF6-A647-80ED-0DA118C09ECC}" type="presParOf" srcId="{26B5EE45-FC41-1344-92CA-5CEFB81AF2DF}" destId="{56F6E5AD-9045-754D-A9CD-F5CA0305EB91}" srcOrd="5" destOrd="0" presId="urn:microsoft.com/office/officeart/2005/8/layout/vList3"/>
    <dgm:cxn modelId="{8A77AD1B-A0E7-9049-8BB4-135D0572281D}" type="presParOf" srcId="{26B5EE45-FC41-1344-92CA-5CEFB81AF2DF}" destId="{9ED51546-BD38-8C44-96BC-C7DBD83A09B6}" srcOrd="6" destOrd="0" presId="urn:microsoft.com/office/officeart/2005/8/layout/vList3"/>
    <dgm:cxn modelId="{00A0DDBF-86EA-6B4B-8EB6-E9FEA897F243}" type="presParOf" srcId="{9ED51546-BD38-8C44-96BC-C7DBD83A09B6}" destId="{5EE66964-C6A4-6C41-8938-58610E4C719F}" srcOrd="0" destOrd="0" presId="urn:microsoft.com/office/officeart/2005/8/layout/vList3"/>
    <dgm:cxn modelId="{CF712DE4-C367-5A4E-8353-EF0182FE5137}" type="presParOf" srcId="{9ED51546-BD38-8C44-96BC-C7DBD83A09B6}" destId="{9291B6FB-2A89-3645-B595-56387CEEB7C1}" srcOrd="1" destOrd="0" presId="urn:microsoft.com/office/officeart/2005/8/layout/vList3"/>
    <dgm:cxn modelId="{B4691F73-ACA5-4348-9E51-C270C580948A}" type="presParOf" srcId="{26B5EE45-FC41-1344-92CA-5CEFB81AF2DF}" destId="{23475562-AD04-4F45-9999-BC707E7B2307}" srcOrd="7" destOrd="0" presId="urn:microsoft.com/office/officeart/2005/8/layout/vList3"/>
    <dgm:cxn modelId="{A82394E6-22C3-3F49-A913-CAB2870365F5}" type="presParOf" srcId="{26B5EE45-FC41-1344-92CA-5CEFB81AF2DF}" destId="{5656E70B-C2E3-B349-AA64-DB69E1AB164D}" srcOrd="8" destOrd="0" presId="urn:microsoft.com/office/officeart/2005/8/layout/vList3"/>
    <dgm:cxn modelId="{3BB15C97-9AC2-B547-82A7-528168C58E60}" type="presParOf" srcId="{5656E70B-C2E3-B349-AA64-DB69E1AB164D}" destId="{A9467517-B70C-9649-A858-D5734C930948}" srcOrd="0" destOrd="0" presId="urn:microsoft.com/office/officeart/2005/8/layout/vList3"/>
    <dgm:cxn modelId="{0E1E8DD5-4A96-0A48-9397-F7C2B08BC6E9}" type="presParOf" srcId="{5656E70B-C2E3-B349-AA64-DB69E1AB164D}" destId="{EBD2CA0E-99F3-624B-800C-C441E17E47F3}" srcOrd="1" destOrd="0" presId="urn:microsoft.com/office/officeart/2005/8/layout/vList3"/>
    <dgm:cxn modelId="{577DC98F-5CB9-A942-B1B3-A80581B4F6C9}" type="presParOf" srcId="{26B5EE45-FC41-1344-92CA-5CEFB81AF2DF}" destId="{63B0B612-46FE-2147-B6EE-72DA7ECAAC0D}" srcOrd="9" destOrd="0" presId="urn:microsoft.com/office/officeart/2005/8/layout/vList3"/>
    <dgm:cxn modelId="{20341323-51BA-584F-99E1-FEB56D38FFF3}" type="presParOf" srcId="{26B5EE45-FC41-1344-92CA-5CEFB81AF2DF}" destId="{92F87D51-5D40-A448-99B8-E3F7F65A7130}" srcOrd="10" destOrd="0" presId="urn:microsoft.com/office/officeart/2005/8/layout/vList3"/>
    <dgm:cxn modelId="{3EB1CB90-2680-5144-BA86-EB6346F733CC}" type="presParOf" srcId="{92F87D51-5D40-A448-99B8-E3F7F65A7130}" destId="{8B569C36-F588-9643-9AB3-032A9A0524F3}" srcOrd="0" destOrd="0" presId="urn:microsoft.com/office/officeart/2005/8/layout/vList3"/>
    <dgm:cxn modelId="{F10E7AF4-6949-A24D-99FA-65505B55B506}" type="presParOf" srcId="{92F87D51-5D40-A448-99B8-E3F7F65A7130}" destId="{75C6BBEC-D550-0643-8705-E87E0E5A09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</dgm:ptLst>
  <dgm:cxnLst>
    <dgm:cxn modelId="{63046933-0EB1-804E-BC5D-E7D636CB6CF0}" type="presOf" srcId="{C16BD9E8-718C-40E3-B2DB-472BFB016CEE}" destId="{26B5EE45-FC41-1344-92CA-5CEFB81AF2DF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B259BBB-19EC-48C3-8CB6-BCE8DB36CEF9}">
      <dgm:prSet custT="1"/>
      <dgm:spPr/>
      <dgm:t>
        <a:bodyPr/>
        <a:lstStyle/>
        <a:p>
          <a:r>
            <a:rPr lang="en-US" sz="3200" dirty="0"/>
            <a:t>Make a commitment and build a team</a:t>
          </a:r>
        </a:p>
      </dgm:t>
    </dgm:pt>
    <dgm:pt modelId="{39EC7F09-54CB-406D-B52A-10439CA18F7F}" type="parTrans" cxnId="{2B2FFD4A-B7B8-44CF-93D3-A34C757FE9E9}">
      <dgm:prSet/>
      <dgm:spPr/>
      <dgm:t>
        <a:bodyPr/>
        <a:lstStyle/>
        <a:p>
          <a:endParaRPr lang="en-US"/>
        </a:p>
      </dgm:t>
    </dgm:pt>
    <dgm:pt modelId="{74592ED1-BB6A-41BD-8A1C-CFAF2B887D89}" type="sibTrans" cxnId="{2B2FFD4A-B7B8-44CF-93D3-A34C757FE9E9}">
      <dgm:prSet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  <dgm:pt modelId="{4DC0187C-B866-2243-9DBC-9110F9BD1114}" type="pres">
      <dgm:prSet presAssocID="{4B259BBB-19EC-48C3-8CB6-BCE8DB36CEF9}" presName="composite" presStyleCnt="0"/>
      <dgm:spPr/>
    </dgm:pt>
    <dgm:pt modelId="{3F6C60F0-19C2-B549-ABB5-B70DF2259102}" type="pres">
      <dgm:prSet presAssocID="{4B259BBB-19EC-48C3-8CB6-BCE8DB36CEF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43AE7B9-81D8-DF42-BCE1-1AF70F7D7431}" type="pres">
      <dgm:prSet presAssocID="{4B259BBB-19EC-48C3-8CB6-BCE8DB36CEF9}" presName="txShp" presStyleLbl="node1" presStyleIdx="0" presStyleCnt="1" custScaleX="103537" custLinFactNeighborX="2933" custLinFactNeighborY="78502">
        <dgm:presLayoutVars>
          <dgm:bulletEnabled val="1"/>
        </dgm:presLayoutVars>
      </dgm:prSet>
      <dgm:spPr/>
    </dgm:pt>
  </dgm:ptLst>
  <dgm:cxnLst>
    <dgm:cxn modelId="{63046933-0EB1-804E-BC5D-E7D636CB6CF0}" type="presOf" srcId="{C16BD9E8-718C-40E3-B2DB-472BFB016CEE}" destId="{26B5EE45-FC41-1344-92CA-5CEFB81AF2DF}" srcOrd="0" destOrd="0" presId="urn:microsoft.com/office/officeart/2005/8/layout/vList3"/>
    <dgm:cxn modelId="{2B2FFD4A-B7B8-44CF-93D3-A34C757FE9E9}" srcId="{C16BD9E8-718C-40E3-B2DB-472BFB016CEE}" destId="{4B259BBB-19EC-48C3-8CB6-BCE8DB36CEF9}" srcOrd="0" destOrd="0" parTransId="{39EC7F09-54CB-406D-B52A-10439CA18F7F}" sibTransId="{74592ED1-BB6A-41BD-8A1C-CFAF2B887D89}"/>
    <dgm:cxn modelId="{622657E9-3EED-B042-A018-DDB95CDC2E75}" type="presOf" srcId="{4B259BBB-19EC-48C3-8CB6-BCE8DB36CEF9}" destId="{443AE7B9-81D8-DF42-BCE1-1AF70F7D7431}" srcOrd="0" destOrd="0" presId="urn:microsoft.com/office/officeart/2005/8/layout/vList3"/>
    <dgm:cxn modelId="{83A0A061-6C45-9D4E-82C2-7D0EFBAD9D91}" type="presParOf" srcId="{26B5EE45-FC41-1344-92CA-5CEFB81AF2DF}" destId="{4DC0187C-B866-2243-9DBC-9110F9BD1114}" srcOrd="0" destOrd="0" presId="urn:microsoft.com/office/officeart/2005/8/layout/vList3"/>
    <dgm:cxn modelId="{3D24B7D8-841A-C342-8844-8D000A39C5EA}" type="presParOf" srcId="{4DC0187C-B866-2243-9DBC-9110F9BD1114}" destId="{3F6C60F0-19C2-B549-ABB5-B70DF2259102}" srcOrd="0" destOrd="0" presId="urn:microsoft.com/office/officeart/2005/8/layout/vList3"/>
    <dgm:cxn modelId="{E6E3F107-8E72-4347-8CF8-D93DDB25FD34}" type="presParOf" srcId="{4DC0187C-B866-2243-9DBC-9110F9BD1114}" destId="{443AE7B9-81D8-DF42-BCE1-1AF70F7D743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8DE19DA-00D3-4B09-8417-527762822538}">
      <dgm:prSet/>
      <dgm:spPr/>
      <dgm:t>
        <a:bodyPr/>
        <a:lstStyle/>
        <a:p>
          <a:r>
            <a:rPr lang="en-US" dirty="0"/>
            <a:t>Assess performance and set goals</a:t>
          </a:r>
        </a:p>
      </dgm:t>
    </dgm:pt>
    <dgm:pt modelId="{DE0AF845-536A-4ED6-B5B2-B3A6D4814CFA}" type="parTrans" cxnId="{C868E689-F836-4185-AC3F-EC3B45554C4F}">
      <dgm:prSet/>
      <dgm:spPr/>
      <dgm:t>
        <a:bodyPr/>
        <a:lstStyle/>
        <a:p>
          <a:endParaRPr lang="en-US"/>
        </a:p>
      </dgm:t>
    </dgm:pt>
    <dgm:pt modelId="{AADF3494-20A7-4C29-B1F4-770EEE8BDF72}" type="sibTrans" cxnId="{C868E689-F836-4185-AC3F-EC3B45554C4F}">
      <dgm:prSet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  <dgm:pt modelId="{DB820AD6-9C03-374E-B22E-1FA1137E36C3}" type="pres">
      <dgm:prSet presAssocID="{D8DE19DA-00D3-4B09-8417-527762822538}" presName="composite" presStyleCnt="0"/>
      <dgm:spPr/>
    </dgm:pt>
    <dgm:pt modelId="{7D7A6805-0178-3A41-91E8-F3EBA49A45FB}" type="pres">
      <dgm:prSet presAssocID="{D8DE19DA-00D3-4B09-8417-527762822538}" presName="imgShp" presStyleLbl="fgImgPlace1" presStyleIdx="0" presStyleCnt="1" custLinFactNeighborX="-1679" custLinFactNeighborY="-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5E5DF9E1-7146-CE47-8BC4-248B10D2FFF2}" type="pres">
      <dgm:prSet presAssocID="{D8DE19DA-00D3-4B09-8417-527762822538}" presName="txShp" presStyleLbl="node1" presStyleIdx="0" presStyleCnt="1" custLinFactNeighborX="747">
        <dgm:presLayoutVars>
          <dgm:bulletEnabled val="1"/>
        </dgm:presLayoutVars>
      </dgm:prSet>
      <dgm:spPr/>
    </dgm:pt>
  </dgm:ptLst>
  <dgm:cxnLst>
    <dgm:cxn modelId="{B2192912-E8B1-FE43-BFE4-69616202D43A}" type="presOf" srcId="{D8DE19DA-00D3-4B09-8417-527762822538}" destId="{5E5DF9E1-7146-CE47-8BC4-248B10D2FFF2}" srcOrd="0" destOrd="0" presId="urn:microsoft.com/office/officeart/2005/8/layout/vList3"/>
    <dgm:cxn modelId="{63046933-0EB1-804E-BC5D-E7D636CB6CF0}" type="presOf" srcId="{C16BD9E8-718C-40E3-B2DB-472BFB016CEE}" destId="{26B5EE45-FC41-1344-92CA-5CEFB81AF2DF}" srcOrd="0" destOrd="0" presId="urn:microsoft.com/office/officeart/2005/8/layout/vList3"/>
    <dgm:cxn modelId="{C868E689-F836-4185-AC3F-EC3B45554C4F}" srcId="{C16BD9E8-718C-40E3-B2DB-472BFB016CEE}" destId="{D8DE19DA-00D3-4B09-8417-527762822538}" srcOrd="0" destOrd="0" parTransId="{DE0AF845-536A-4ED6-B5B2-B3A6D4814CFA}" sibTransId="{AADF3494-20A7-4C29-B1F4-770EEE8BDF72}"/>
    <dgm:cxn modelId="{FED6B57A-D17C-E742-96A3-BF567B7BE689}" type="presParOf" srcId="{26B5EE45-FC41-1344-92CA-5CEFB81AF2DF}" destId="{DB820AD6-9C03-374E-B22E-1FA1137E36C3}" srcOrd="0" destOrd="0" presId="urn:microsoft.com/office/officeart/2005/8/layout/vList3"/>
    <dgm:cxn modelId="{6E0022BB-40D3-404F-B3C3-1D08F8B452CD}" type="presParOf" srcId="{DB820AD6-9C03-374E-B22E-1FA1137E36C3}" destId="{7D7A6805-0178-3A41-91E8-F3EBA49A45FB}" srcOrd="0" destOrd="0" presId="urn:microsoft.com/office/officeart/2005/8/layout/vList3"/>
    <dgm:cxn modelId="{D31161BD-9312-1D44-AE11-CA505922F8E3}" type="presParOf" srcId="{DB820AD6-9C03-374E-B22E-1FA1137E36C3}" destId="{5E5DF9E1-7146-CE47-8BC4-248B10D2FF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7BBA9AD-10D3-42C8-8649-20109AEC9A03}">
      <dgm:prSet/>
      <dgm:spPr/>
      <dgm:t>
        <a:bodyPr/>
        <a:lstStyle/>
        <a:p>
          <a:r>
            <a:rPr lang="en-US" dirty="0"/>
            <a:t>Identify and prioritize projects</a:t>
          </a:r>
        </a:p>
      </dgm:t>
    </dgm:pt>
    <dgm:pt modelId="{2CA88C4D-B8CD-4FB2-BE35-348265263FC2}" type="parTrans" cxnId="{F71B6669-CB6C-403A-90C0-CEC1227CAC09}">
      <dgm:prSet/>
      <dgm:spPr/>
      <dgm:t>
        <a:bodyPr/>
        <a:lstStyle/>
        <a:p>
          <a:endParaRPr lang="en-US"/>
        </a:p>
      </dgm:t>
    </dgm:pt>
    <dgm:pt modelId="{C170B533-8EDB-4D9E-BA9B-131387B1CCD2}" type="sibTrans" cxnId="{F71B6669-CB6C-403A-90C0-CEC1227CAC09}">
      <dgm:prSet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  <dgm:pt modelId="{D8F16E32-B1A5-9543-95E6-B5FB108844E3}" type="pres">
      <dgm:prSet presAssocID="{77BBA9AD-10D3-42C8-8649-20109AEC9A03}" presName="composite" presStyleCnt="0"/>
      <dgm:spPr/>
    </dgm:pt>
    <dgm:pt modelId="{7F566D32-C4C1-8D44-9DC5-837F37AC08AE}" type="pres">
      <dgm:prSet presAssocID="{77BBA9AD-10D3-42C8-8649-20109AEC9A03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7F341CB-68B5-8344-8E20-6F9B84A865E7}" type="pres">
      <dgm:prSet presAssocID="{77BBA9AD-10D3-42C8-8649-20109AEC9A03}" presName="txShp" presStyleLbl="node1" presStyleIdx="0" presStyleCnt="1" custLinFactNeighborX="3025" custLinFactNeighborY="-8394">
        <dgm:presLayoutVars>
          <dgm:bulletEnabled val="1"/>
        </dgm:presLayoutVars>
      </dgm:prSet>
      <dgm:spPr/>
    </dgm:pt>
  </dgm:ptLst>
  <dgm:cxnLst>
    <dgm:cxn modelId="{63046933-0EB1-804E-BC5D-E7D636CB6CF0}" type="presOf" srcId="{C16BD9E8-718C-40E3-B2DB-472BFB016CEE}" destId="{26B5EE45-FC41-1344-92CA-5CEFB81AF2DF}" srcOrd="0" destOrd="0" presId="urn:microsoft.com/office/officeart/2005/8/layout/vList3"/>
    <dgm:cxn modelId="{F71B6669-CB6C-403A-90C0-CEC1227CAC09}" srcId="{C16BD9E8-718C-40E3-B2DB-472BFB016CEE}" destId="{77BBA9AD-10D3-42C8-8649-20109AEC9A03}" srcOrd="0" destOrd="0" parTransId="{2CA88C4D-B8CD-4FB2-BE35-348265263FC2}" sibTransId="{C170B533-8EDB-4D9E-BA9B-131387B1CCD2}"/>
    <dgm:cxn modelId="{736C2D86-5728-A84E-B085-4E08324930CA}" type="presOf" srcId="{77BBA9AD-10D3-42C8-8649-20109AEC9A03}" destId="{07F341CB-68B5-8344-8E20-6F9B84A865E7}" srcOrd="0" destOrd="0" presId="urn:microsoft.com/office/officeart/2005/8/layout/vList3"/>
    <dgm:cxn modelId="{277871A6-C0E6-6E45-8E2C-6EB6ACBB01F7}" type="presParOf" srcId="{26B5EE45-FC41-1344-92CA-5CEFB81AF2DF}" destId="{D8F16E32-B1A5-9543-95E6-B5FB108844E3}" srcOrd="0" destOrd="0" presId="urn:microsoft.com/office/officeart/2005/8/layout/vList3"/>
    <dgm:cxn modelId="{9C52318D-E7A9-7843-9D38-1E7AA7129672}" type="presParOf" srcId="{D8F16E32-B1A5-9543-95E6-B5FB108844E3}" destId="{7F566D32-C4C1-8D44-9DC5-837F37AC08AE}" srcOrd="0" destOrd="0" presId="urn:microsoft.com/office/officeart/2005/8/layout/vList3"/>
    <dgm:cxn modelId="{926A93DF-9AD3-254A-AC77-92C7B6CCC696}" type="presParOf" srcId="{D8F16E32-B1A5-9543-95E6-B5FB108844E3}" destId="{07F341CB-68B5-8344-8E20-6F9B84A865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DB68700-F424-43E8-B381-0F014631DA8A}">
      <dgm:prSet/>
      <dgm:spPr/>
      <dgm:t>
        <a:bodyPr/>
        <a:lstStyle/>
        <a:p>
          <a:r>
            <a:rPr lang="en-US" dirty="0"/>
            <a:t>Implement projects</a:t>
          </a:r>
        </a:p>
      </dgm:t>
    </dgm:pt>
    <dgm:pt modelId="{46DFE05B-01A5-42E7-B675-F63E98914DF6}" type="parTrans" cxnId="{DD5F751B-643E-445A-83CA-7C61901C7009}">
      <dgm:prSet/>
      <dgm:spPr/>
      <dgm:t>
        <a:bodyPr/>
        <a:lstStyle/>
        <a:p>
          <a:endParaRPr lang="en-US"/>
        </a:p>
      </dgm:t>
    </dgm:pt>
    <dgm:pt modelId="{87A43D68-89BF-43D9-AE84-2961724EABD2}" type="sibTrans" cxnId="{DD5F751B-643E-445A-83CA-7C61901C7009}">
      <dgm:prSet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  <dgm:pt modelId="{9ED51546-BD38-8C44-96BC-C7DBD83A09B6}" type="pres">
      <dgm:prSet presAssocID="{1DB68700-F424-43E8-B381-0F014631DA8A}" presName="composite" presStyleCnt="0"/>
      <dgm:spPr/>
    </dgm:pt>
    <dgm:pt modelId="{5EE66964-C6A4-6C41-8938-58610E4C719F}" type="pres">
      <dgm:prSet presAssocID="{1DB68700-F424-43E8-B381-0F014631DA8A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291B6FB-2A89-3645-B595-56387CEEB7C1}" type="pres">
      <dgm:prSet presAssocID="{1DB68700-F424-43E8-B381-0F014631DA8A}" presName="txShp" presStyleLbl="node1" presStyleIdx="0" presStyleCnt="1">
        <dgm:presLayoutVars>
          <dgm:bulletEnabled val="1"/>
        </dgm:presLayoutVars>
      </dgm:prSet>
      <dgm:spPr/>
    </dgm:pt>
  </dgm:ptLst>
  <dgm:cxnLst>
    <dgm:cxn modelId="{DD5F751B-643E-445A-83CA-7C61901C7009}" srcId="{C16BD9E8-718C-40E3-B2DB-472BFB016CEE}" destId="{1DB68700-F424-43E8-B381-0F014631DA8A}" srcOrd="0" destOrd="0" parTransId="{46DFE05B-01A5-42E7-B675-F63E98914DF6}" sibTransId="{87A43D68-89BF-43D9-AE84-2961724EABD2}"/>
    <dgm:cxn modelId="{63046933-0EB1-804E-BC5D-E7D636CB6CF0}" type="presOf" srcId="{C16BD9E8-718C-40E3-B2DB-472BFB016CEE}" destId="{26B5EE45-FC41-1344-92CA-5CEFB81AF2DF}" srcOrd="0" destOrd="0" presId="urn:microsoft.com/office/officeart/2005/8/layout/vList3"/>
    <dgm:cxn modelId="{D21EA6A6-582E-0442-9150-8EA9088B3149}" type="presOf" srcId="{1DB68700-F424-43E8-B381-0F014631DA8A}" destId="{9291B6FB-2A89-3645-B595-56387CEEB7C1}" srcOrd="0" destOrd="0" presId="urn:microsoft.com/office/officeart/2005/8/layout/vList3"/>
    <dgm:cxn modelId="{8A77AD1B-A0E7-9049-8BB4-135D0572281D}" type="presParOf" srcId="{26B5EE45-FC41-1344-92CA-5CEFB81AF2DF}" destId="{9ED51546-BD38-8C44-96BC-C7DBD83A09B6}" srcOrd="0" destOrd="0" presId="urn:microsoft.com/office/officeart/2005/8/layout/vList3"/>
    <dgm:cxn modelId="{00A0DDBF-86EA-6B4B-8EB6-E9FEA897F243}" type="presParOf" srcId="{9ED51546-BD38-8C44-96BC-C7DBD83A09B6}" destId="{5EE66964-C6A4-6C41-8938-58610E4C719F}" srcOrd="0" destOrd="0" presId="urn:microsoft.com/office/officeart/2005/8/layout/vList3"/>
    <dgm:cxn modelId="{CF712DE4-C367-5A4E-8353-EF0182FE5137}" type="presParOf" srcId="{9ED51546-BD38-8C44-96BC-C7DBD83A09B6}" destId="{9291B6FB-2A89-3645-B595-56387CEEB7C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6BD9E8-718C-40E3-B2DB-472BFB016CEE}" type="doc">
      <dgm:prSet loTypeId="urn:microsoft.com/office/officeart/2005/8/layout/vList3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5AE6159-6BDE-4DB1-83A7-FDD33BF22686}">
      <dgm:prSet/>
      <dgm:spPr/>
      <dgm:t>
        <a:bodyPr/>
        <a:lstStyle/>
        <a:p>
          <a:r>
            <a:rPr lang="en-US"/>
            <a:t>Celebrate achievements</a:t>
          </a:r>
        </a:p>
      </dgm:t>
    </dgm:pt>
    <dgm:pt modelId="{EA520C77-3FC4-44ED-A152-4A79D46FBFB8}" type="parTrans" cxnId="{6082794E-5C9E-4AF1-A028-EB9B942DE4AC}">
      <dgm:prSet/>
      <dgm:spPr/>
      <dgm:t>
        <a:bodyPr/>
        <a:lstStyle/>
        <a:p>
          <a:endParaRPr lang="en-US"/>
        </a:p>
      </dgm:t>
    </dgm:pt>
    <dgm:pt modelId="{A52635CD-132C-40CB-8787-2DA1CB91278A}" type="sibTrans" cxnId="{6082794E-5C9E-4AF1-A028-EB9B942DE4AC}">
      <dgm:prSet/>
      <dgm:spPr/>
      <dgm:t>
        <a:bodyPr/>
        <a:lstStyle/>
        <a:p>
          <a:endParaRPr lang="en-US"/>
        </a:p>
      </dgm:t>
    </dgm:pt>
    <dgm:pt modelId="{26B5EE45-FC41-1344-92CA-5CEFB81AF2DF}" type="pres">
      <dgm:prSet presAssocID="{C16BD9E8-718C-40E3-B2DB-472BFB016CEE}" presName="linearFlow" presStyleCnt="0">
        <dgm:presLayoutVars>
          <dgm:dir/>
          <dgm:resizeHandles val="exact"/>
        </dgm:presLayoutVars>
      </dgm:prSet>
      <dgm:spPr/>
    </dgm:pt>
    <dgm:pt modelId="{92F87D51-5D40-A448-99B8-E3F7F65A7130}" type="pres">
      <dgm:prSet presAssocID="{B5AE6159-6BDE-4DB1-83A7-FDD33BF22686}" presName="composite" presStyleCnt="0"/>
      <dgm:spPr/>
    </dgm:pt>
    <dgm:pt modelId="{8B569C36-F588-9643-9AB3-032A9A0524F3}" type="pres">
      <dgm:prSet presAssocID="{B5AE6159-6BDE-4DB1-83A7-FDD33BF2268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75C6BBEC-D550-0643-8705-E87E0E5A096A}" type="pres">
      <dgm:prSet presAssocID="{B5AE6159-6BDE-4DB1-83A7-FDD33BF22686}" presName="txShp" presStyleLbl="node1" presStyleIdx="0" presStyleCnt="1">
        <dgm:presLayoutVars>
          <dgm:bulletEnabled val="1"/>
        </dgm:presLayoutVars>
      </dgm:prSet>
      <dgm:spPr/>
    </dgm:pt>
  </dgm:ptLst>
  <dgm:cxnLst>
    <dgm:cxn modelId="{F6E96114-870A-384A-B829-1D86DED71474}" type="presOf" srcId="{B5AE6159-6BDE-4DB1-83A7-FDD33BF22686}" destId="{75C6BBEC-D550-0643-8705-E87E0E5A096A}" srcOrd="0" destOrd="0" presId="urn:microsoft.com/office/officeart/2005/8/layout/vList3"/>
    <dgm:cxn modelId="{63046933-0EB1-804E-BC5D-E7D636CB6CF0}" type="presOf" srcId="{C16BD9E8-718C-40E3-B2DB-472BFB016CEE}" destId="{26B5EE45-FC41-1344-92CA-5CEFB81AF2DF}" srcOrd="0" destOrd="0" presId="urn:microsoft.com/office/officeart/2005/8/layout/vList3"/>
    <dgm:cxn modelId="{6082794E-5C9E-4AF1-A028-EB9B942DE4AC}" srcId="{C16BD9E8-718C-40E3-B2DB-472BFB016CEE}" destId="{B5AE6159-6BDE-4DB1-83A7-FDD33BF22686}" srcOrd="0" destOrd="0" parTransId="{EA520C77-3FC4-44ED-A152-4A79D46FBFB8}" sibTransId="{A52635CD-132C-40CB-8787-2DA1CB91278A}"/>
    <dgm:cxn modelId="{20341323-51BA-584F-99E1-FEB56D38FFF3}" type="presParOf" srcId="{26B5EE45-FC41-1344-92CA-5CEFB81AF2DF}" destId="{92F87D51-5D40-A448-99B8-E3F7F65A7130}" srcOrd="0" destOrd="0" presId="urn:microsoft.com/office/officeart/2005/8/layout/vList3"/>
    <dgm:cxn modelId="{3EB1CB90-2680-5144-BA86-EB6346F733CC}" type="presParOf" srcId="{92F87D51-5D40-A448-99B8-E3F7F65A7130}" destId="{8B569C36-F588-9643-9AB3-032A9A0524F3}" srcOrd="0" destOrd="0" presId="urn:microsoft.com/office/officeart/2005/8/layout/vList3"/>
    <dgm:cxn modelId="{F10E7AF4-6949-A24D-99FA-65505B55B506}" type="presParOf" srcId="{92F87D51-5D40-A448-99B8-E3F7F65A7130}" destId="{75C6BBEC-D550-0643-8705-E87E0E5A09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AE7B9-81D8-DF42-BCE1-1AF70F7D7431}">
      <dsp:nvSpPr>
        <dsp:cNvPr id="0" name=""/>
        <dsp:cNvSpPr/>
      </dsp:nvSpPr>
      <dsp:spPr>
        <a:xfrm rot="10800000">
          <a:off x="1588156" y="1172"/>
          <a:ext cx="5637056" cy="673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856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Make a commitment and build a team</a:t>
          </a:r>
        </a:p>
      </dsp:txBody>
      <dsp:txXfrm rot="10800000">
        <a:off x="1756452" y="1172"/>
        <a:ext cx="5468760" cy="673185"/>
      </dsp:txXfrm>
    </dsp:sp>
    <dsp:sp modelId="{3F6C60F0-19C2-B549-ABB5-B70DF2259102}">
      <dsp:nvSpPr>
        <dsp:cNvPr id="0" name=""/>
        <dsp:cNvSpPr/>
      </dsp:nvSpPr>
      <dsp:spPr>
        <a:xfrm>
          <a:off x="1251563" y="1172"/>
          <a:ext cx="673185" cy="6731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5DF9E1-7146-CE47-8BC4-248B10D2FFF2}">
      <dsp:nvSpPr>
        <dsp:cNvPr id="0" name=""/>
        <dsp:cNvSpPr/>
      </dsp:nvSpPr>
      <dsp:spPr>
        <a:xfrm rot="10800000">
          <a:off x="1588156" y="875308"/>
          <a:ext cx="5637056" cy="673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856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Assess performance</a:t>
          </a:r>
        </a:p>
      </dsp:txBody>
      <dsp:txXfrm rot="10800000">
        <a:off x="1756452" y="875308"/>
        <a:ext cx="5468760" cy="673185"/>
      </dsp:txXfrm>
    </dsp:sp>
    <dsp:sp modelId="{7D7A6805-0178-3A41-91E8-F3EBA49A45FB}">
      <dsp:nvSpPr>
        <dsp:cNvPr id="0" name=""/>
        <dsp:cNvSpPr/>
      </dsp:nvSpPr>
      <dsp:spPr>
        <a:xfrm>
          <a:off x="1251563" y="875308"/>
          <a:ext cx="673185" cy="67318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F341CB-68B5-8344-8E20-6F9B84A865E7}">
      <dsp:nvSpPr>
        <dsp:cNvPr id="0" name=""/>
        <dsp:cNvSpPr/>
      </dsp:nvSpPr>
      <dsp:spPr>
        <a:xfrm rot="10800000">
          <a:off x="1588156" y="1749444"/>
          <a:ext cx="5637056" cy="673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856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Identify and prioritize projects</a:t>
          </a:r>
        </a:p>
      </dsp:txBody>
      <dsp:txXfrm rot="10800000">
        <a:off x="1756452" y="1749444"/>
        <a:ext cx="5468760" cy="673185"/>
      </dsp:txXfrm>
    </dsp:sp>
    <dsp:sp modelId="{7F566D32-C4C1-8D44-9DC5-837F37AC08AE}">
      <dsp:nvSpPr>
        <dsp:cNvPr id="0" name=""/>
        <dsp:cNvSpPr/>
      </dsp:nvSpPr>
      <dsp:spPr>
        <a:xfrm>
          <a:off x="1251563" y="1749444"/>
          <a:ext cx="673185" cy="67318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91B6FB-2A89-3645-B595-56387CEEB7C1}">
      <dsp:nvSpPr>
        <dsp:cNvPr id="0" name=""/>
        <dsp:cNvSpPr/>
      </dsp:nvSpPr>
      <dsp:spPr>
        <a:xfrm rot="10800000">
          <a:off x="1588156" y="2623581"/>
          <a:ext cx="5637056" cy="673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856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Implement projects</a:t>
          </a:r>
        </a:p>
      </dsp:txBody>
      <dsp:txXfrm rot="10800000">
        <a:off x="1756452" y="2623581"/>
        <a:ext cx="5468760" cy="673185"/>
      </dsp:txXfrm>
    </dsp:sp>
    <dsp:sp modelId="{5EE66964-C6A4-6C41-8938-58610E4C719F}">
      <dsp:nvSpPr>
        <dsp:cNvPr id="0" name=""/>
        <dsp:cNvSpPr/>
      </dsp:nvSpPr>
      <dsp:spPr>
        <a:xfrm>
          <a:off x="1251563" y="2623581"/>
          <a:ext cx="673185" cy="67318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D2CA0E-99F3-624B-800C-C441E17E47F3}">
      <dsp:nvSpPr>
        <dsp:cNvPr id="0" name=""/>
        <dsp:cNvSpPr/>
      </dsp:nvSpPr>
      <dsp:spPr>
        <a:xfrm rot="10800000">
          <a:off x="1588156" y="3497717"/>
          <a:ext cx="5637056" cy="673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856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Evaluate</a:t>
          </a:r>
        </a:p>
      </dsp:txBody>
      <dsp:txXfrm rot="10800000">
        <a:off x="1756452" y="3497717"/>
        <a:ext cx="5468760" cy="673185"/>
      </dsp:txXfrm>
    </dsp:sp>
    <dsp:sp modelId="{A9467517-B70C-9649-A858-D5734C930948}">
      <dsp:nvSpPr>
        <dsp:cNvPr id="0" name=""/>
        <dsp:cNvSpPr/>
      </dsp:nvSpPr>
      <dsp:spPr>
        <a:xfrm>
          <a:off x="1251563" y="3497717"/>
          <a:ext cx="673185" cy="67318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C6BBEC-D550-0643-8705-E87E0E5A096A}">
      <dsp:nvSpPr>
        <dsp:cNvPr id="0" name=""/>
        <dsp:cNvSpPr/>
      </dsp:nvSpPr>
      <dsp:spPr>
        <a:xfrm rot="10800000">
          <a:off x="1588156" y="4371854"/>
          <a:ext cx="5637056" cy="673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856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Celebrate achievements</a:t>
          </a:r>
        </a:p>
      </dsp:txBody>
      <dsp:txXfrm rot="10800000">
        <a:off x="1756452" y="4371854"/>
        <a:ext cx="5468760" cy="673185"/>
      </dsp:txXfrm>
    </dsp:sp>
    <dsp:sp modelId="{8B569C36-F588-9643-9AB3-032A9A0524F3}">
      <dsp:nvSpPr>
        <dsp:cNvPr id="0" name=""/>
        <dsp:cNvSpPr/>
      </dsp:nvSpPr>
      <dsp:spPr>
        <a:xfrm>
          <a:off x="1251563" y="4371854"/>
          <a:ext cx="673185" cy="673185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AE7B9-81D8-DF42-BCE1-1AF70F7D7431}">
      <dsp:nvSpPr>
        <dsp:cNvPr id="0" name=""/>
        <dsp:cNvSpPr/>
      </dsp:nvSpPr>
      <dsp:spPr>
        <a:xfrm rot="10800000">
          <a:off x="1955374" y="0"/>
          <a:ext cx="6699310" cy="12298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233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Make a commitment and build a team</a:t>
          </a:r>
        </a:p>
      </dsp:txBody>
      <dsp:txXfrm rot="10800000">
        <a:off x="2262839" y="0"/>
        <a:ext cx="6391845" cy="1229862"/>
      </dsp:txXfrm>
    </dsp:sp>
    <dsp:sp modelId="{3F6C60F0-19C2-B549-ABB5-B70DF2259102}">
      <dsp:nvSpPr>
        <dsp:cNvPr id="0" name=""/>
        <dsp:cNvSpPr/>
      </dsp:nvSpPr>
      <dsp:spPr>
        <a:xfrm>
          <a:off x="1265094" y="0"/>
          <a:ext cx="1229862" cy="12298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DF9E1-7146-CE47-8BC4-248B10D2FFF2}">
      <dsp:nvSpPr>
        <dsp:cNvPr id="0" name=""/>
        <dsp:cNvSpPr/>
      </dsp:nvSpPr>
      <dsp:spPr>
        <a:xfrm rot="10800000">
          <a:off x="2105870" y="0"/>
          <a:ext cx="7018640" cy="114235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374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Assess performance and set goals</a:t>
          </a:r>
        </a:p>
      </dsp:txBody>
      <dsp:txXfrm rot="10800000">
        <a:off x="2391458" y="0"/>
        <a:ext cx="6733052" cy="1142352"/>
      </dsp:txXfrm>
    </dsp:sp>
    <dsp:sp modelId="{7D7A6805-0178-3A41-91E8-F3EBA49A45FB}">
      <dsp:nvSpPr>
        <dsp:cNvPr id="0" name=""/>
        <dsp:cNvSpPr/>
      </dsp:nvSpPr>
      <dsp:spPr>
        <a:xfrm>
          <a:off x="1463085" y="0"/>
          <a:ext cx="1142352" cy="11423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341CB-68B5-8344-8E20-6F9B84A865E7}">
      <dsp:nvSpPr>
        <dsp:cNvPr id="0" name=""/>
        <dsp:cNvSpPr/>
      </dsp:nvSpPr>
      <dsp:spPr>
        <a:xfrm rot="10800000">
          <a:off x="2281253" y="0"/>
          <a:ext cx="7018640" cy="12043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08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Identify and prioritize projects</a:t>
          </a:r>
        </a:p>
      </dsp:txBody>
      <dsp:txXfrm rot="10800000">
        <a:off x="2582339" y="0"/>
        <a:ext cx="6717554" cy="1204346"/>
      </dsp:txXfrm>
    </dsp:sp>
    <dsp:sp modelId="{7F566D32-C4C1-8D44-9DC5-837F37AC08AE}">
      <dsp:nvSpPr>
        <dsp:cNvPr id="0" name=""/>
        <dsp:cNvSpPr/>
      </dsp:nvSpPr>
      <dsp:spPr>
        <a:xfrm>
          <a:off x="1466766" y="0"/>
          <a:ext cx="1204346" cy="12043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1B6FB-2A89-3645-B595-56387CEEB7C1}">
      <dsp:nvSpPr>
        <dsp:cNvPr id="0" name=""/>
        <dsp:cNvSpPr/>
      </dsp:nvSpPr>
      <dsp:spPr>
        <a:xfrm rot="10800000">
          <a:off x="1777920" y="0"/>
          <a:ext cx="5742940" cy="132556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53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Implement projects</a:t>
          </a:r>
        </a:p>
      </dsp:txBody>
      <dsp:txXfrm rot="10800000">
        <a:off x="2109311" y="0"/>
        <a:ext cx="5411549" cy="1325563"/>
      </dsp:txXfrm>
    </dsp:sp>
    <dsp:sp modelId="{5EE66964-C6A4-6C41-8938-58610E4C719F}">
      <dsp:nvSpPr>
        <dsp:cNvPr id="0" name=""/>
        <dsp:cNvSpPr/>
      </dsp:nvSpPr>
      <dsp:spPr>
        <a:xfrm>
          <a:off x="1115139" y="0"/>
          <a:ext cx="1325563" cy="132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6BBEC-D550-0643-8705-E87E0E5A096A}">
      <dsp:nvSpPr>
        <dsp:cNvPr id="0" name=""/>
        <dsp:cNvSpPr/>
      </dsp:nvSpPr>
      <dsp:spPr>
        <a:xfrm rot="10800000">
          <a:off x="1803621" y="0"/>
          <a:ext cx="5844975" cy="132556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536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Celebrate achievements</a:t>
          </a:r>
        </a:p>
      </dsp:txBody>
      <dsp:txXfrm rot="10800000">
        <a:off x="2135012" y="0"/>
        <a:ext cx="5513584" cy="1325563"/>
      </dsp:txXfrm>
    </dsp:sp>
    <dsp:sp modelId="{8B569C36-F588-9643-9AB3-032A9A0524F3}">
      <dsp:nvSpPr>
        <dsp:cNvPr id="0" name=""/>
        <dsp:cNvSpPr/>
      </dsp:nvSpPr>
      <dsp:spPr>
        <a:xfrm>
          <a:off x="1140839" y="0"/>
          <a:ext cx="1325563" cy="132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8F3C6-CA34-E14A-901D-04234C2DB7B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179B6-5217-CB46-B716-5A0DE0C6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awdown.org/solutions/transport" TargetMode="External"/><Relationship Id="rId3" Type="http://schemas.openxmlformats.org/officeDocument/2006/relationships/hyperlink" Target="https://www.drawdown.org/solutions/electricity-generation" TargetMode="External"/><Relationship Id="rId7" Type="http://schemas.openxmlformats.org/officeDocument/2006/relationships/hyperlink" Target="https://www.drawdown.org/solutions/land-us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rawdown.org/solutions/buildings-and-cities" TargetMode="External"/><Relationship Id="rId5" Type="http://schemas.openxmlformats.org/officeDocument/2006/relationships/hyperlink" Target="https://www.drawdown.org/solutions/women-and-girls" TargetMode="External"/><Relationship Id="rId4" Type="http://schemas.openxmlformats.org/officeDocument/2006/relationships/hyperlink" Target="https://www.drawdown.org/solutions/food" TargetMode="External"/><Relationship Id="rId9" Type="http://schemas.openxmlformats.org/officeDocument/2006/relationships/hyperlink" Target="https://www.drawdown.org/solutions/materials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years to take 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4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Electricity Generation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Food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Women and Girls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Buildings and Cities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Land Use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Transport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Materials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other areas like ethical investing</a:t>
            </a: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 and girls (education, family planning, women stakeholders)- 105 Gigatons more than wind and solar combined!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02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Scott Oliver from </a:t>
            </a:r>
            <a:r>
              <a:rPr lang="en-US" dirty="0" err="1"/>
              <a:t>Pathstone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88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close our last coal plants (dropped from 11% (2000) to 2.5% (2018), Wind went from 0 to 4.5.%</a:t>
            </a:r>
          </a:p>
          <a:p>
            <a:r>
              <a:rPr lang="en-US" dirty="0"/>
              <a:t>This is electricity- so need to shift to it- transportation and heating!!</a:t>
            </a:r>
          </a:p>
          <a:p>
            <a:r>
              <a:rPr lang="en-US" dirty="0"/>
              <a:t>50 by 30</a:t>
            </a:r>
          </a:p>
          <a:p>
            <a:r>
              <a:rPr lang="en-US" dirty="0"/>
              <a:t>Consumption lower than national average per person but higher than </a:t>
            </a:r>
            <a:r>
              <a:rPr lang="en-US" dirty="0" err="1"/>
              <a:t>generationNY</a:t>
            </a:r>
            <a:r>
              <a:rPr lang="en-US" dirty="0"/>
              <a:t> imports from Canada and neighboring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2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New deal- large scale renewables, green job accelerator, 100% renewables.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1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</a:t>
            </a:r>
            <a:r>
              <a:rPr lang="en-US" dirty="0" err="1"/>
              <a:t>ghg</a:t>
            </a:r>
            <a:r>
              <a:rPr lang="en-US" dirty="0"/>
              <a:t> emissions</a:t>
            </a:r>
          </a:p>
          <a:p>
            <a:r>
              <a:rPr lang="en-US" dirty="0"/>
              <a:t>We have lots of effort underway to green our electricity but not much to drive </a:t>
            </a:r>
            <a:r>
              <a:rPr lang="en-US" dirty="0" err="1"/>
              <a:t>transporatation</a:t>
            </a:r>
            <a:r>
              <a:rPr lang="en-US" dirty="0"/>
              <a:t> emissions.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84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NYS Food Donation and Food Scrap Recycling Act (2019-2020) budget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00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</a:t>
            </a:r>
            <a:r>
              <a:rPr lang="en-US" dirty="0" err="1"/>
              <a:t>ghg</a:t>
            </a:r>
            <a:r>
              <a:rPr lang="en-US" dirty="0"/>
              <a:t> emissions</a:t>
            </a:r>
          </a:p>
          <a:p>
            <a:r>
              <a:rPr lang="en-US" dirty="0"/>
              <a:t>We have lots of effort underway to green our electricity but not much to drive </a:t>
            </a:r>
            <a:r>
              <a:rPr lang="en-US" dirty="0" err="1"/>
              <a:t>transporatation</a:t>
            </a:r>
            <a:r>
              <a:rPr lang="en-US" dirty="0"/>
              <a:t> emissions.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179B6-5217-CB46-B716-5A0DE0C6C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54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has the ability to sequester carbon</a:t>
            </a:r>
          </a:p>
          <a:p>
            <a:r>
              <a:rPr lang="en-US" dirty="0"/>
              <a:t>Land use change can have a significant impact</a:t>
            </a:r>
          </a:p>
          <a:p>
            <a:r>
              <a:rPr lang="en-US" dirty="0"/>
              <a:t>Water runoff,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53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it is critical that efforts to overcome individuals’ barriers to change focus not only on motivating them to behave sustainability in their personal sphere, but also on </a:t>
            </a:r>
            <a:r>
              <a:rPr lang="en-US" dirty="0"/>
              <a:t>inspiring them to participate in collective efforts to change the larger systems and infrastructure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rganizations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determine the </a:t>
            </a:r>
            <a:r>
              <a:rPr lang="en-US" dirty="0"/>
              <a:t>“choice architecture”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the </a:t>
            </a:r>
            <a:r>
              <a:rPr lang="en-US" dirty="0"/>
              <a:t>situational contexts that guide actions and decisions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en-US" dirty="0"/>
              <a:t>A “green” organizational culture effectively relieves individuals from the effortful thinking required to recognize and respond in sustainable ways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instance, purchasing policies can </a:t>
            </a:r>
            <a:r>
              <a:rPr lang="en-US" dirty="0"/>
              <a:t>prioritize vendors that meet sustainability criteria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technology policies can </a:t>
            </a:r>
            <a:r>
              <a:rPr lang="en-US" dirty="0"/>
              <a:t>set machine defaults to efficiency modes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Individuals no longer have to have background knowledge, do research, and evaluate myriad choices for every behavior relevant to sustainability.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3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workbook- some good guidance for organizing ,energy and facility focused</a:t>
            </a:r>
          </a:p>
          <a:p>
            <a:r>
              <a:rPr lang="en-US" dirty="0"/>
              <a:t>Green Faith Guide- Washington DC product for faith community- broad areas - has very cursory checklist</a:t>
            </a:r>
          </a:p>
          <a:p>
            <a:r>
              <a:rPr lang="en-US" dirty="0"/>
              <a:t>Greening Guide- room by room, checklist has ratings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9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97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like minded folks- could be one or two</a:t>
            </a:r>
          </a:p>
          <a:p>
            <a:r>
              <a:rPr lang="en-US" dirty="0"/>
              <a:t>Could join RAICA working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9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Investment Fund- Evangelical Lutheran Checklist</a:t>
            </a:r>
          </a:p>
          <a:p>
            <a:r>
              <a:rPr lang="en-US" dirty="0"/>
              <a:t>UJA Green Guide</a:t>
            </a:r>
          </a:p>
          <a:p>
            <a:r>
              <a:rPr lang="en-US" dirty="0"/>
              <a:t>Energy Action Checklist-Climate Buddies</a:t>
            </a:r>
          </a:p>
          <a:p>
            <a:r>
              <a:rPr lang="en-US" dirty="0"/>
              <a:t>Cool Congregations- Carbon Calculator for Congregations- caution does not take into account our region specifically</a:t>
            </a:r>
          </a:p>
          <a:p>
            <a:r>
              <a:rPr lang="en-US" dirty="0"/>
              <a:t>Also a household calculator</a:t>
            </a:r>
          </a:p>
          <a:p>
            <a:r>
              <a:rPr lang="en-US" dirty="0"/>
              <a:t>EPAs Portfolio Manager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Recycling is #55 on Project Drawdown list</a:t>
            </a:r>
          </a:p>
          <a:p>
            <a:r>
              <a:rPr lang="en-US" dirty="0"/>
              <a:t>LED lighting is #44 (Commercial) but easy to do, simple payback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4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Indirect Benefits- education/modeling- </a:t>
            </a:r>
            <a:r>
              <a:rPr lang="en-US" dirty="0" err="1"/>
              <a:t>ner</a:t>
            </a:r>
            <a:r>
              <a:rPr lang="en-US" dirty="0"/>
              <a:t> </a:t>
            </a:r>
            <a:r>
              <a:rPr lang="en-US" dirty="0" err="1"/>
              <a:t>tamid</a:t>
            </a:r>
            <a:r>
              <a:rPr lang="en-US" dirty="0"/>
              <a:t>, comfort, maintenance (lights), safety (</a:t>
            </a:r>
            <a:r>
              <a:rPr lang="en-US" dirty="0" err="1"/>
              <a:t>occ</a:t>
            </a:r>
            <a:r>
              <a:rPr lang="en-US" dirty="0"/>
              <a:t> sensors)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6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Stewardship as a value and are responsibly stewarding their resources</a:t>
            </a:r>
          </a:p>
          <a:p>
            <a:r>
              <a:rPr lang="en-US" dirty="0"/>
              <a:t>Most faiths have awards</a:t>
            </a:r>
          </a:p>
          <a:p>
            <a:r>
              <a:rPr lang="en-US" dirty="0"/>
              <a:t>Attract and engage congregants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179B6-5217-CB46-B716-5A0DE0C6C2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2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6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0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7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0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9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9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636A8-EAAB-E842-920B-986B28384EA0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23AC6-1E7E-E24F-8FDE-B2F6475B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ergy.gov/eere/femp/energy-and-cost-savings-calculators-energy-efficient-products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hyperlink" Target="http://www.dsireusa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foodwasteweekend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Data" Target="../diagrams/data3.xml"/><Relationship Id="rId3" Type="http://schemas.openxmlformats.org/officeDocument/2006/relationships/image" Target="../media/image27.tiff"/><Relationship Id="rId7" Type="http://schemas.openxmlformats.org/officeDocument/2006/relationships/diagramLayout" Target="../diagrams/layout2.xml"/><Relationship Id="rId12" Type="http://schemas.openxmlformats.org/officeDocument/2006/relationships/image" Target="../media/image31.tiff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30.png"/><Relationship Id="rId5" Type="http://schemas.openxmlformats.org/officeDocument/2006/relationships/image" Target="../media/image29.tiff"/><Relationship Id="rId15" Type="http://schemas.openxmlformats.org/officeDocument/2006/relationships/diagramQuickStyle" Target="../diagrams/quickStyle3.xml"/><Relationship Id="rId10" Type="http://schemas.microsoft.com/office/2007/relationships/diagramDrawing" Target="../diagrams/drawing2.xml"/><Relationship Id="rId4" Type="http://schemas.openxmlformats.org/officeDocument/2006/relationships/image" Target="../media/image28.tiff"/><Relationship Id="rId9" Type="http://schemas.openxmlformats.org/officeDocument/2006/relationships/diagramColors" Target="../diagrams/colors2.xml"/><Relationship Id="rId1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65CCB-EE59-BF45-A1A7-E91129D43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351BF-3BC5-F64E-AEBA-EBE38C9CB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6708" y="3734093"/>
            <a:ext cx="3709553" cy="1375542"/>
          </a:xfrm>
        </p:spPr>
        <p:txBody>
          <a:bodyPr>
            <a:normAutofit/>
          </a:bodyPr>
          <a:lstStyle/>
          <a:p>
            <a:r>
              <a:rPr lang="en-US" sz="3500"/>
              <a:t>Greening your Congregation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D9B44-6FC9-0142-A4F8-953992CD9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7637" y="5243376"/>
            <a:ext cx="3478624" cy="115742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/>
              <a:t>RAICA Summit </a:t>
            </a:r>
          </a:p>
          <a:p>
            <a:r>
              <a:rPr lang="en-US" sz="2000" dirty="0"/>
              <a:t>May 19, 2019</a:t>
            </a:r>
          </a:p>
          <a:p>
            <a:r>
              <a:rPr lang="en-US" sz="2000" dirty="0"/>
              <a:t>Jackie Ebner</a:t>
            </a:r>
          </a:p>
          <a:p>
            <a:r>
              <a:rPr lang="en-US" sz="2000" dirty="0" err="1"/>
              <a:t>Jackie@ResilienceResearchgroup.com</a:t>
            </a:r>
            <a:endParaRPr lang="en-US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340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9E7A-43BD-9448-BC1F-7B95F9CE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Setting informed goals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76CD41A-0C3F-8345-B064-EFDC2A16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591" y="716169"/>
            <a:ext cx="2644818" cy="3295723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48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display in a store&#10;&#10;Description automatically generated">
            <a:extLst>
              <a:ext uri="{FF2B5EF4-FFF2-40B4-BE49-F238E27FC236}">
                <a16:creationId xmlns:a16="http://schemas.microsoft.com/office/drawing/2014/main" id="{C7AB5EF5-F678-594D-B15A-2E52066F4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74" y="113097"/>
            <a:ext cx="6184069" cy="4715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9FA909-E664-D743-BE4F-BC694A3C8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508" y="1977536"/>
            <a:ext cx="7015018" cy="20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213C-17A3-2848-95CA-71262529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>
                <a:solidFill>
                  <a:schemeClr val="bg1"/>
                </a:solidFill>
              </a:rPr>
              <a:t>2. Assess performance and set goals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9F5839-9955-444C-8E67-33AEDC3F7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906914"/>
              </p:ext>
            </p:extLst>
          </p:nvPr>
        </p:nvGraphicFramePr>
        <p:xfrm>
          <a:off x="-743919" y="190502"/>
          <a:ext cx="10554347" cy="1204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60EB4C6-0BCD-6E4F-AA99-3AC4C022F9DB}"/>
              </a:ext>
            </a:extLst>
          </p:cNvPr>
          <p:cNvSpPr txBox="1">
            <a:spLocks/>
          </p:cNvSpPr>
          <p:nvPr/>
        </p:nvSpPr>
        <p:spPr>
          <a:xfrm>
            <a:off x="643095" y="1754155"/>
            <a:ext cx="8183664" cy="4767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What areas are most significant for your congregation</a:t>
            </a:r>
          </a:p>
          <a:p>
            <a:pPr lvl="1"/>
            <a:r>
              <a:rPr lang="en-US" sz="3200" dirty="0"/>
              <a:t>Calculate Return on Investment</a:t>
            </a:r>
          </a:p>
          <a:p>
            <a:pPr lvl="2"/>
            <a:r>
              <a:rPr lang="en-US" sz="2800" dirty="0"/>
              <a:t>EPA Calculators</a:t>
            </a:r>
          </a:p>
          <a:p>
            <a:pPr lvl="3"/>
            <a:r>
              <a:rPr lang="en-US" sz="2800" dirty="0">
                <a:hlinkClick r:id="rId8"/>
              </a:rPr>
              <a:t>https://www.energy.gov/eere/femp/energy-and-cost-savings-calculators-energy-efficient-products</a:t>
            </a:r>
            <a:endParaRPr lang="en-US" sz="2600" dirty="0"/>
          </a:p>
          <a:p>
            <a:pPr lvl="2"/>
            <a:r>
              <a:rPr lang="en-US" sz="2800" dirty="0"/>
              <a:t>Investigate incentives</a:t>
            </a:r>
          </a:p>
          <a:p>
            <a:pPr lvl="3"/>
            <a:r>
              <a:rPr lang="en-US" sz="2600" dirty="0"/>
              <a:t>NYSERDA, RG&amp;E, DSIRE (</a:t>
            </a:r>
            <a:r>
              <a:rPr lang="en-US" sz="2800" dirty="0">
                <a:hlinkClick r:id="rId9"/>
              </a:rPr>
              <a:t>http://www.dsireusa.org/</a:t>
            </a:r>
            <a:r>
              <a:rPr lang="en-US" sz="2800" dirty="0"/>
              <a:t>)</a:t>
            </a:r>
          </a:p>
          <a:p>
            <a:pPr lvl="3"/>
            <a:r>
              <a:rPr lang="en-US" sz="2600" dirty="0"/>
              <a:t>Faith or local grants</a:t>
            </a:r>
          </a:p>
          <a:p>
            <a:pPr lvl="2"/>
            <a:r>
              <a:rPr lang="en-US" sz="2800" dirty="0"/>
              <a:t>Include indirect benefits</a:t>
            </a:r>
          </a:p>
          <a:p>
            <a:pPr lvl="1"/>
            <a:r>
              <a:rPr lang="en-US" sz="3200" dirty="0"/>
              <a:t>Consider </a:t>
            </a:r>
          </a:p>
          <a:p>
            <a:pPr lvl="2"/>
            <a:r>
              <a:rPr lang="en-US" sz="2800" dirty="0"/>
              <a:t>Available resources</a:t>
            </a:r>
          </a:p>
          <a:p>
            <a:pPr lvl="2"/>
            <a:r>
              <a:rPr lang="en-US" sz="2800" dirty="0"/>
              <a:t>Acceptance by the congregation</a:t>
            </a:r>
          </a:p>
          <a:p>
            <a:pPr lvl="2"/>
            <a:r>
              <a:rPr lang="en-US" sz="2800" dirty="0"/>
              <a:t>Alignment with other goals</a:t>
            </a:r>
          </a:p>
          <a:p>
            <a:pPr lvl="1"/>
            <a:r>
              <a:rPr lang="en-US" sz="3200" dirty="0"/>
              <a:t>Which are best to focus on near term vs. long term</a:t>
            </a:r>
          </a:p>
          <a:p>
            <a:pPr lvl="2"/>
            <a:r>
              <a:rPr lang="en-US" sz="2800" dirty="0"/>
              <a:t> Include some easy wins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89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41861-6F4C-714F-80C6-AE90C333A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and implement projects</a:t>
            </a:r>
          </a:p>
          <a:p>
            <a:pPr lvl="1"/>
            <a:r>
              <a:rPr lang="en-US" dirty="0"/>
              <a:t>Determine if In-house, contractor or consultant are the best fit</a:t>
            </a:r>
          </a:p>
          <a:p>
            <a:pPr lvl="1"/>
            <a:r>
              <a:rPr lang="en-US" dirty="0"/>
              <a:t>Consider the size of the projects and skills available in your congregation</a:t>
            </a:r>
          </a:p>
          <a:p>
            <a:r>
              <a:rPr lang="en-US" dirty="0"/>
              <a:t>Manage maintenance and track project progress</a:t>
            </a:r>
          </a:p>
          <a:p>
            <a:pPr lvl="1"/>
            <a:r>
              <a:rPr lang="en-US" dirty="0"/>
              <a:t>Who will make sure it gets done</a:t>
            </a:r>
          </a:p>
          <a:p>
            <a:pPr lvl="1"/>
            <a:r>
              <a:rPr lang="en-US" dirty="0"/>
              <a:t>Keep records of everything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17F0940-FEE0-3148-8C20-093F543CE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894546"/>
              </p:ext>
            </p:extLst>
          </p:nvPr>
        </p:nvGraphicFramePr>
        <p:xfrm>
          <a:off x="142240" y="365126"/>
          <a:ext cx="86360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51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818C8-51CA-C542-8B22-10F145B9D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with congregation</a:t>
            </a:r>
          </a:p>
          <a:p>
            <a:pPr lvl="1"/>
            <a:r>
              <a:rPr lang="en-US" dirty="0"/>
              <a:t>Newsletter</a:t>
            </a:r>
          </a:p>
          <a:p>
            <a:pPr lvl="1"/>
            <a:r>
              <a:rPr lang="en-US" dirty="0"/>
              <a:t>Pulpit</a:t>
            </a:r>
          </a:p>
          <a:p>
            <a:r>
              <a:rPr lang="en-US" dirty="0"/>
              <a:t>Awards/Certifications</a:t>
            </a:r>
          </a:p>
          <a:p>
            <a:pPr lvl="1"/>
            <a:r>
              <a:rPr lang="en-US" dirty="0"/>
              <a:t>Green Congregations Faith recognition, EPA, etc.</a:t>
            </a:r>
          </a:p>
          <a:p>
            <a:r>
              <a:rPr lang="en-US" dirty="0"/>
              <a:t>Publicize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RAICA website</a:t>
            </a:r>
          </a:p>
          <a:p>
            <a:pPr lvl="1"/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8BD7827-58F6-304A-89D9-8E83893E25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288968"/>
              </p:ext>
            </p:extLst>
          </p:nvPr>
        </p:nvGraphicFramePr>
        <p:xfrm>
          <a:off x="-130629" y="319507"/>
          <a:ext cx="8789437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698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84CF4-0A98-3D4F-85A6-ED311D2D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anchor="b">
            <a:normAutofit/>
          </a:bodyPr>
          <a:lstStyle/>
          <a:p>
            <a:r>
              <a:rPr lang="en-US"/>
              <a:t>Main impact areas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83B03DA-7975-4F8C-AE8F-02202514C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517" y="2811104"/>
            <a:ext cx="2524860" cy="2524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D929F-0F48-874D-A4DB-58C739AA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515" y="2682433"/>
            <a:ext cx="4776556" cy="345489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Energy efficiency and generation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Transportation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Food and food waste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Waste reduction and recycling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Landscape &amp; Gardens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Outreach, Education and Worship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Advocacy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i="1" dirty="0"/>
              <a:t>Others (Social </a:t>
            </a:r>
            <a:r>
              <a:rPr lang="en-US" sz="2000" i="1" dirty="0" err="1"/>
              <a:t>action,socially</a:t>
            </a:r>
            <a:r>
              <a:rPr lang="en-US" sz="2000" i="1" dirty="0"/>
              <a:t> responsible investing, etc.)</a:t>
            </a:r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10756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6833F-1250-D644-BFE5-22B828E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Energy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CA0E1-CA68-2B45-AD70-5D49DF28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90" y="2559090"/>
            <a:ext cx="3848100" cy="3997354"/>
          </a:xfrm>
        </p:spPr>
        <p:txBody>
          <a:bodyPr>
            <a:normAutofit/>
          </a:bodyPr>
          <a:lstStyle/>
          <a:p>
            <a:r>
              <a:rPr lang="en-US" sz="1800" dirty="0"/>
              <a:t>Electricity, Heating and Cooling make up about 48% of the NYS GHG inventory (NYSERDA,2015)</a:t>
            </a:r>
          </a:p>
          <a:p>
            <a:r>
              <a:rPr lang="en-US" sz="1800" dirty="0"/>
              <a:t>The median congregation uses about 2,000 </a:t>
            </a:r>
            <a:r>
              <a:rPr lang="en-US" sz="1800" dirty="0" err="1"/>
              <a:t>mmbtu</a:t>
            </a:r>
            <a:r>
              <a:rPr lang="en-US" sz="1800" dirty="0"/>
              <a:t> (annually) </a:t>
            </a:r>
          </a:p>
          <a:p>
            <a:pPr lvl="1"/>
            <a:r>
              <a:rPr lang="en-US" sz="1400" dirty="0"/>
              <a:t>more than 20X the average household –although wide variation</a:t>
            </a:r>
          </a:p>
          <a:p>
            <a:r>
              <a:rPr lang="en-US" sz="1800" dirty="0"/>
              <a:t>For a congregation with an annual energy bill of $30,000</a:t>
            </a:r>
          </a:p>
          <a:p>
            <a:pPr lvl="1"/>
            <a:r>
              <a:rPr lang="en-US" sz="1400" dirty="0"/>
              <a:t>A 30% reduction </a:t>
            </a:r>
            <a:r>
              <a:rPr lang="en-US" sz="1400"/>
              <a:t>is $9,000</a:t>
            </a:r>
            <a:endParaRPr lang="en-US" sz="1400" dirty="0"/>
          </a:p>
          <a:p>
            <a:r>
              <a:rPr lang="en-US" sz="1800" dirty="0"/>
              <a:t>Energy efficiency improvements are often linked to other benefits (i.e. comfort, safety, </a:t>
            </a:r>
            <a:r>
              <a:rPr lang="en-US" sz="1800" dirty="0" err="1"/>
              <a:t>maint</a:t>
            </a:r>
            <a:r>
              <a:rPr lang="en-US" sz="1800" dirty="0"/>
              <a:t>., etc.)</a:t>
            </a:r>
          </a:p>
          <a:p>
            <a:endParaRPr lang="en-US" sz="10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1F3B216-074B-674D-A6D4-610D9C1C2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942" y="2864461"/>
            <a:ext cx="4779682" cy="28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833F-1250-D644-BFE5-22B828E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4000" dirty="0"/>
              <a:t>Energy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CA0E1-CA68-2B45-AD70-5D49DF28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15" y="1456394"/>
            <a:ext cx="5468229" cy="4714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Things congregations are doing:  </a:t>
            </a:r>
          </a:p>
          <a:p>
            <a:r>
              <a:rPr lang="en-US" sz="2100" dirty="0"/>
              <a:t>Lighting- daylighting, T5 CFLs, LED exit signs, occupancy sensors, etc.</a:t>
            </a:r>
          </a:p>
          <a:p>
            <a:r>
              <a:rPr lang="en-US" sz="2100" dirty="0"/>
              <a:t>HVAC- thermostat setting, hot water heater settings, maintenance, building occupancy optimization, ceiling fans, windows, insulation, etc.</a:t>
            </a:r>
          </a:p>
          <a:p>
            <a:r>
              <a:rPr lang="en-US" sz="2100" dirty="0"/>
              <a:t>Appliances- unplug electronics, power strip, sleep setting, Energy Star Appliances, refrigerator coils, 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975AB26D-A101-4F1C-AD10-15C96CB17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9E7A-43BD-9448-BC1F-7B95F9CE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40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Professional Energy Efficiency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5987B-528F-2044-9C78-F5FCB484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70" y="1393901"/>
            <a:ext cx="8459755" cy="5298135"/>
          </a:xfrm>
        </p:spPr>
        <p:txBody>
          <a:bodyPr>
            <a:normAutofit/>
          </a:bodyPr>
          <a:lstStyle/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D2BB2-D5CE-CE49-975F-726214E90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773"/>
            <a:ext cx="9144000" cy="10964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AECDA0-6265-2440-AF2E-A39250FDABEF}"/>
              </a:ext>
            </a:extLst>
          </p:cNvPr>
          <p:cNvSpPr txBox="1">
            <a:spLocks/>
          </p:cNvSpPr>
          <p:nvPr/>
        </p:nvSpPr>
        <p:spPr>
          <a:xfrm>
            <a:off x="341970" y="1546301"/>
            <a:ext cx="8459755" cy="5298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1600"/>
          </a:p>
          <a:p>
            <a:pPr lvl="2"/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2B30F-75F3-0D4F-B10C-F138852A3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671" y="1906292"/>
            <a:ext cx="6904530" cy="4938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2F96D-AF45-E54F-87A6-93C418B26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422"/>
            <a:ext cx="9144000" cy="666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56B94C-9D9F-284C-9D4C-86AC83034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213" y="2307478"/>
            <a:ext cx="4421725" cy="3023504"/>
          </a:xfrm>
          <a:prstGeom prst="rect">
            <a:avLst/>
          </a:prstGeom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6833F-1250-D644-BFE5-22B828E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Energy Generation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CA0E1-CA68-2B45-AD70-5D49DF28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01068"/>
            <a:ext cx="5407572" cy="4456932"/>
          </a:xfrm>
        </p:spPr>
        <p:txBody>
          <a:bodyPr>
            <a:noAutofit/>
          </a:bodyPr>
          <a:lstStyle/>
          <a:p>
            <a:r>
              <a:rPr lang="en-US" sz="2000" dirty="0"/>
              <a:t>Renewable Energy and Energy efficiency can achieve over 90 % of the energy-related CO2 emission reductions needed to meet climate goals (IRENA, 2018)</a:t>
            </a:r>
          </a:p>
          <a:p>
            <a:r>
              <a:rPr lang="en-US" sz="2000" dirty="0"/>
              <a:t>Commercially available technologies, could adequately supply 80% of total U.S. generation in 2050 while balancing supply/d demand. (NREL, RE Futures, 2012)</a:t>
            </a:r>
          </a:p>
          <a:p>
            <a:r>
              <a:rPr lang="en-US" sz="2000" dirty="0"/>
              <a:t>NY grid mix is low carbon (especially upstate generation (92%)) and the potential for more renewables is high</a:t>
            </a:r>
          </a:p>
          <a:p>
            <a:pPr lvl="1"/>
            <a:r>
              <a:rPr lang="en-US" sz="1600" dirty="0"/>
              <a:t>PSC directive 50% by 2030  (</a:t>
            </a:r>
            <a:r>
              <a:rPr lang="en-US" sz="1600" dirty="0" err="1"/>
              <a:t>Gov</a:t>
            </a:r>
            <a:r>
              <a:rPr lang="en-US" sz="1600" dirty="0"/>
              <a:t> .proposal 100% by 2040)</a:t>
            </a:r>
          </a:p>
          <a:p>
            <a:pPr lvl="1"/>
            <a:r>
              <a:rPr lang="en-US" sz="1600" dirty="0"/>
              <a:t>Today wind and solar 4%- 29,200 GWh of renewable energy will need to be added 2030 to achieve 50/30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D6426-8DDD-F140-B617-F92BE2196896}"/>
              </a:ext>
            </a:extLst>
          </p:cNvPr>
          <p:cNvSpPr txBox="1"/>
          <p:nvPr/>
        </p:nvSpPr>
        <p:spPr>
          <a:xfrm>
            <a:off x="5755312" y="5391791"/>
            <a:ext cx="272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NYISO Power Trends 2018</a:t>
            </a:r>
          </a:p>
        </p:txBody>
      </p:sp>
    </p:spTree>
    <p:extLst>
      <p:ext uri="{BB962C8B-B14F-4D97-AF65-F5344CB8AC3E}">
        <p14:creationId xmlns:p14="http://schemas.microsoft.com/office/powerpoint/2010/main" val="2487801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5F1E0-14D2-4E43-9A19-28D6CDF8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850" dirty="0"/>
              <a:t>Energy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11D18-C69D-8542-B29E-AAF4587D1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681652"/>
            <a:ext cx="5337109" cy="4488868"/>
          </a:xfrm>
        </p:spPr>
        <p:txBody>
          <a:bodyPr anchor="t">
            <a:normAutofit/>
          </a:bodyPr>
          <a:lstStyle/>
          <a:p>
            <a:r>
              <a:rPr lang="en-US" sz="2400" dirty="0"/>
              <a:t>Things congregations are doing:  </a:t>
            </a:r>
          </a:p>
          <a:p>
            <a:pPr lvl="1"/>
            <a:r>
              <a:rPr lang="en-US" sz="2000" dirty="0"/>
              <a:t>Onsite Renewable energy</a:t>
            </a:r>
          </a:p>
          <a:p>
            <a:pPr lvl="1"/>
            <a:r>
              <a:rPr lang="en-US" sz="2000" dirty="0"/>
              <a:t>Community Solar (Abundant, </a:t>
            </a:r>
            <a:r>
              <a:rPr lang="en-US" sz="2000" dirty="0" err="1"/>
              <a:t>BlueRock</a:t>
            </a:r>
            <a:r>
              <a:rPr lang="en-US" sz="2000" dirty="0"/>
              <a:t>, </a:t>
            </a:r>
            <a:r>
              <a:rPr lang="en-US" sz="2000" dirty="0" err="1"/>
              <a:t>GreenSpark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“Go electric” (RPCC)- Heat pumps, vehicles</a:t>
            </a:r>
          </a:p>
          <a:p>
            <a:pPr lvl="1"/>
            <a:r>
              <a:rPr lang="en-US" sz="2000" dirty="0"/>
              <a:t>Carbon Offsets</a:t>
            </a:r>
          </a:p>
          <a:p>
            <a:pPr lvl="1"/>
            <a:r>
              <a:rPr lang="en-US" sz="2000" dirty="0"/>
              <a:t>Retail Choice (Community Choice Aggregation)</a:t>
            </a:r>
          </a:p>
          <a:p>
            <a:pPr lvl="1"/>
            <a:r>
              <a:rPr lang="en-US" sz="2000" dirty="0"/>
              <a:t>Advocacy. (CCL and 100% renewable by 2040)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Sun">
            <a:extLst>
              <a:ext uri="{FF2B5EF4-FFF2-40B4-BE49-F238E27FC236}">
                <a16:creationId xmlns:a16="http://schemas.microsoft.com/office/drawing/2014/main" id="{A2DC6298-F813-423B-81B4-B05C45069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3E65-A87F-0B40-8919-F0EE865A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Urgent Action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F293-9099-384B-9E45-CFDEB033A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89AB8-9577-FF41-91FA-D4B465FFD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884"/>
            <a:ext cx="9144000" cy="48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33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6833F-1250-D644-BFE5-22B828E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CA0E1-CA68-2B45-AD70-5D49DF28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18" y="2449613"/>
            <a:ext cx="7860429" cy="118783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Transportation is the largest component of NYS emissions and the largest contribution for most individuals</a:t>
            </a:r>
          </a:p>
          <a:p>
            <a:r>
              <a:rPr lang="en-US" sz="2000" dirty="0"/>
              <a:t>Transportation emissions for congregants can be 20%-50% of congregation GHG inventory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B1396-38D3-C642-AB3D-A6EC16F5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04" y="3637445"/>
            <a:ext cx="5704703" cy="3094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E0037-00B6-2846-AF8F-EB4FBC6DE142}"/>
              </a:ext>
            </a:extLst>
          </p:cNvPr>
          <p:cNvSpPr txBox="1"/>
          <p:nvPr/>
        </p:nvSpPr>
        <p:spPr>
          <a:xfrm>
            <a:off x="6576606" y="6270581"/>
            <a:ext cx="220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NYS GHG Inventory: 1990-2015,  (2018)</a:t>
            </a:r>
          </a:p>
        </p:txBody>
      </p:sp>
    </p:spTree>
    <p:extLst>
      <p:ext uri="{BB962C8B-B14F-4D97-AF65-F5344CB8AC3E}">
        <p14:creationId xmlns:p14="http://schemas.microsoft.com/office/powerpoint/2010/main" val="14525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DFBC-B774-C643-A854-B0164880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850"/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E83A-064A-DC44-933C-293BEE7F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681652"/>
            <a:ext cx="6898490" cy="4864621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2800" dirty="0"/>
              <a:t>Things congregations are doing</a:t>
            </a:r>
          </a:p>
          <a:p>
            <a:pPr lvl="1"/>
            <a:r>
              <a:rPr lang="en-US" sz="2200" dirty="0"/>
              <a:t>Carpooling </a:t>
            </a:r>
          </a:p>
          <a:p>
            <a:pPr lvl="1"/>
            <a:r>
              <a:rPr lang="en-US" sz="2200" dirty="0"/>
              <a:t>No Idling Zones</a:t>
            </a:r>
          </a:p>
          <a:p>
            <a:pPr lvl="1"/>
            <a:r>
              <a:rPr lang="en-US" sz="2200" dirty="0"/>
              <a:t>Bike Racks</a:t>
            </a:r>
          </a:p>
          <a:p>
            <a:pPr lvl="1"/>
            <a:r>
              <a:rPr lang="en-US" sz="2200" dirty="0"/>
              <a:t>“No drive Sabbath” and other campaigns</a:t>
            </a:r>
          </a:p>
          <a:p>
            <a:pPr lvl="1"/>
            <a:r>
              <a:rPr lang="en-US" sz="2200" dirty="0"/>
              <a:t>Electric Vehicle campaign (bulk purchases)</a:t>
            </a:r>
          </a:p>
          <a:p>
            <a:pPr lvl="1"/>
            <a:r>
              <a:rPr lang="en-US" sz="2200" dirty="0"/>
              <a:t>Charging stations</a:t>
            </a:r>
          </a:p>
          <a:p>
            <a:pPr lvl="1"/>
            <a:r>
              <a:rPr lang="en-US" sz="2200" dirty="0"/>
              <a:t>Carbon offsets for air travel</a:t>
            </a:r>
          </a:p>
          <a:p>
            <a:pPr lvl="1"/>
            <a:r>
              <a:rPr lang="en-US" sz="2200" dirty="0"/>
              <a:t>Advocate for low carbon fuel standards, mass transit and bike/walk-ability (</a:t>
            </a:r>
            <a:r>
              <a:rPr lang="en-US" sz="2200" dirty="0" err="1"/>
              <a:t>ReImagine</a:t>
            </a:r>
            <a:r>
              <a:rPr lang="en-US" sz="2200" dirty="0"/>
              <a:t> RTS)</a:t>
            </a:r>
          </a:p>
          <a:p>
            <a:pPr lvl="1"/>
            <a:endParaRPr lang="en-US" sz="2800" dirty="0"/>
          </a:p>
          <a:p>
            <a:endParaRPr lang="en-US" sz="2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Train">
            <a:extLst>
              <a:ext uri="{FF2B5EF4-FFF2-40B4-BE49-F238E27FC236}">
                <a16:creationId xmlns:a16="http://schemas.microsoft.com/office/drawing/2014/main" id="{6C8CE7F9-4CE6-472E-A538-A0C3D914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6833F-1250-D644-BFE5-22B828E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Food and Food waste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CA0E1-CA68-2B45-AD70-5D49DF284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2559090"/>
            <a:ext cx="4413222" cy="4132655"/>
          </a:xfrm>
        </p:spPr>
        <p:txBody>
          <a:bodyPr>
            <a:normAutofit/>
          </a:bodyPr>
          <a:lstStyle/>
          <a:p>
            <a:r>
              <a:rPr lang="en-US" sz="1800" dirty="0"/>
              <a:t>Food system emissions contribute 19%—29% of global GHG emissions (USEPA, 2011)</a:t>
            </a:r>
          </a:p>
          <a:p>
            <a:pPr lvl="1"/>
            <a:r>
              <a:rPr lang="en-US" sz="1600" dirty="0"/>
              <a:t>Livestock alone is 14.5% </a:t>
            </a:r>
          </a:p>
          <a:p>
            <a:r>
              <a:rPr lang="en-US" sz="1800" dirty="0"/>
              <a:t>30%-40% of food is not consumed or wasted</a:t>
            </a:r>
          </a:p>
          <a:p>
            <a:pPr lvl="1"/>
            <a:r>
              <a:rPr lang="en-US" sz="1600" dirty="0"/>
              <a:t>Most food waste in developed countries occurs at the retail and consumer level</a:t>
            </a:r>
          </a:p>
          <a:p>
            <a:pPr marL="285750" indent="-285750"/>
            <a:r>
              <a:rPr lang="en-US" sz="1800" dirty="0"/>
              <a:t>Food waste is the largest single material in our everyday trash, constituting 22% of discarded MSW.</a:t>
            </a:r>
          </a:p>
          <a:p>
            <a:pPr marL="742950" lvl="1" indent="-285750"/>
            <a:r>
              <a:rPr lang="en-US" sz="1600" dirty="0"/>
              <a:t>In a landfill Food Waste rapidly decays creating methane (28X more powerful than CO2) and some Nitrous oxide (310X more powerful)</a:t>
            </a:r>
            <a:endParaRPr lang="en-US" sz="18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5DE33-9CFD-0C47-AFC8-5DD98F34E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549" y="2962451"/>
            <a:ext cx="3081469" cy="28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1065-F7DD-C143-975F-9A6A58DA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850"/>
              <a:t>Food and food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3CF72-AE05-5344-805B-C4E6A4A1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66" y="1577592"/>
            <a:ext cx="5245547" cy="389228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Things congregations are doing</a:t>
            </a:r>
          </a:p>
          <a:p>
            <a:r>
              <a:rPr lang="en-US" sz="2000" dirty="0"/>
              <a:t>Measuring food waste</a:t>
            </a:r>
          </a:p>
          <a:p>
            <a:r>
              <a:rPr lang="en-US" sz="2000" dirty="0"/>
              <a:t>Participate in Wasted Food Weekend: September 6-8, 2019. </a:t>
            </a:r>
          </a:p>
          <a:p>
            <a:pPr lvl="1"/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http://foodwasteweekend.org/</a:t>
            </a:r>
            <a:endParaRPr lang="en-US" sz="2000" dirty="0"/>
          </a:p>
          <a:p>
            <a:r>
              <a:rPr lang="en-US" sz="2000" dirty="0"/>
              <a:t>Rescuing unserved food</a:t>
            </a:r>
          </a:p>
          <a:p>
            <a:pPr lvl="1"/>
            <a:r>
              <a:rPr lang="en-US" sz="2000" dirty="0" err="1"/>
              <a:t>Foodlink</a:t>
            </a:r>
            <a:endParaRPr lang="en-US" sz="2000" dirty="0"/>
          </a:p>
          <a:p>
            <a:r>
              <a:rPr lang="en-US" sz="2000" dirty="0"/>
              <a:t>Composting/Anaerobic Digestion</a:t>
            </a:r>
          </a:p>
          <a:p>
            <a:pPr lvl="1"/>
            <a:r>
              <a:rPr lang="en-US" sz="1800" dirty="0"/>
              <a:t>Cornell Cooperative Extension, Community Compost, Impact Earth</a:t>
            </a:r>
          </a:p>
          <a:p>
            <a:r>
              <a:rPr lang="en-US" sz="2000" dirty="0"/>
              <a:t>Advocate for collection and regulation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Fork and knife">
            <a:extLst>
              <a:ext uri="{FF2B5EF4-FFF2-40B4-BE49-F238E27FC236}">
                <a16:creationId xmlns:a16="http://schemas.microsoft.com/office/drawing/2014/main" id="{E5DF7BE3-7C29-459F-8CB1-EDCBEB7E1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77724" y="-2401326"/>
            <a:ext cx="1354979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6833F-1250-D644-BFE5-22B828E3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204109"/>
            <a:ext cx="7517548" cy="857894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Waste reduction, reuse and recycling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BA0B2D-4379-824E-80AA-DEAC092CE9F5}"/>
              </a:ext>
            </a:extLst>
          </p:cNvPr>
          <p:cNvSpPr txBox="1">
            <a:spLocks/>
          </p:cNvSpPr>
          <p:nvPr/>
        </p:nvSpPr>
        <p:spPr>
          <a:xfrm>
            <a:off x="355571" y="2690432"/>
            <a:ext cx="4368402" cy="3933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Among industrialized nations, the United States generates the largest amount of municipal solid waste per person on a daily basis, about 4.5lbs/person/day (OECD, 2015)</a:t>
            </a:r>
            <a:endParaRPr lang="en-US" sz="2400" baseline="30000"/>
          </a:p>
          <a:p>
            <a:r>
              <a:rPr lang="en-US" sz="2400"/>
              <a:t>Reducing our consumption reduces reduces the raw materials, energy, transportation and disposal impacts of these goods</a:t>
            </a:r>
          </a:p>
          <a:p>
            <a:r>
              <a:rPr lang="en-US" sz="2400"/>
              <a:t>US recycling rate is about 37% </a:t>
            </a:r>
          </a:p>
          <a:p>
            <a:pPr lvl="1"/>
            <a:r>
              <a:rPr lang="en-US" sz="2000"/>
              <a:t>High quality paper and metals have the largest impact</a:t>
            </a:r>
          </a:p>
          <a:p>
            <a:r>
              <a:rPr lang="en-US" sz="2400"/>
              <a:t>Although the impact of waste reduction and recycling on climate change in indirect, there are many other environmental impacts (e.g. ocean pollution, land use, toxicity, etc.)</a:t>
            </a:r>
          </a:p>
          <a:p>
            <a:endParaRPr lang="en-US" sz="200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210C24-B9E0-2042-AC1D-F4B7AE6C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3" y="2520491"/>
            <a:ext cx="4104257" cy="38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6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1AF6-B512-3C49-9F1B-8655F2FB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000"/>
              <a:t>Waste Reduction, Reuse and Recycling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5C7786-06BD-8448-851C-B9EE34F88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/>
              <a:t>Things congregations are doing</a:t>
            </a:r>
          </a:p>
          <a:p>
            <a:pPr lvl="1"/>
            <a:r>
              <a:rPr lang="en-US" sz="2100"/>
              <a:t>Buy less</a:t>
            </a:r>
          </a:p>
          <a:p>
            <a:pPr lvl="1"/>
            <a:r>
              <a:rPr lang="en-US" sz="2100"/>
              <a:t>Clothing donation </a:t>
            </a:r>
          </a:p>
          <a:p>
            <a:pPr lvl="1"/>
            <a:r>
              <a:rPr lang="en-US" sz="2100"/>
              <a:t>Materials exchanges or swaps </a:t>
            </a:r>
          </a:p>
          <a:p>
            <a:pPr lvl="1"/>
            <a:r>
              <a:rPr lang="en-US" sz="2100"/>
              <a:t>2-sided printing</a:t>
            </a:r>
          </a:p>
          <a:p>
            <a:pPr lvl="1"/>
            <a:r>
              <a:rPr lang="en-US" sz="2100"/>
              <a:t>Using scraps and waste materials for crafts</a:t>
            </a:r>
          </a:p>
          <a:p>
            <a:pPr lvl="1"/>
            <a:r>
              <a:rPr lang="en-US" sz="2100"/>
              <a:t>Clear signs and adequate bins for Recycling</a:t>
            </a:r>
          </a:p>
          <a:p>
            <a:pPr lvl="1"/>
            <a:r>
              <a:rPr lang="en-US" sz="2100"/>
              <a:t>Buy recycled!</a:t>
            </a:r>
          </a:p>
          <a:p>
            <a:pPr lvl="1"/>
            <a:r>
              <a:rPr lang="en-US" sz="2100"/>
              <a:t>Legislation - plastics </a:t>
            </a:r>
          </a:p>
          <a:p>
            <a:pPr lvl="1"/>
            <a:endParaRPr lang="en-US" sz="2100"/>
          </a:p>
          <a:p>
            <a:pPr lvl="1"/>
            <a:endParaRPr lang="en-US" sz="2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Recycle">
            <a:extLst>
              <a:ext uri="{FF2B5EF4-FFF2-40B4-BE49-F238E27FC236}">
                <a16:creationId xmlns:a16="http://schemas.microsoft.com/office/drawing/2014/main" id="{0B3EC28F-A2AF-4215-8233-981836036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6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F5BC-61D8-2544-BEB3-49A5231C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850"/>
              <a:t>Landscape and Gardening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47E3-FA65-644C-8285-AD0FFE5EC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659566"/>
            <a:ext cx="5015637" cy="35546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Things Congregations are doing:</a:t>
            </a:r>
          </a:p>
          <a:p>
            <a:r>
              <a:rPr lang="en-US" sz="2100" dirty="0"/>
              <a:t>Native plants, hedges and understory planting </a:t>
            </a:r>
            <a:r>
              <a:rPr lang="en-US" sz="2100"/>
              <a:t>to reduce mowing</a:t>
            </a:r>
            <a:endParaRPr lang="en-US" sz="2100" dirty="0"/>
          </a:p>
          <a:p>
            <a:r>
              <a:rPr lang="en-US" sz="2100" dirty="0"/>
              <a:t>Community Gardens</a:t>
            </a:r>
          </a:p>
          <a:p>
            <a:r>
              <a:rPr lang="en-US" sz="2100" dirty="0"/>
              <a:t>Green landscaping</a:t>
            </a:r>
          </a:p>
          <a:p>
            <a:r>
              <a:rPr lang="en-US" sz="2100" dirty="0"/>
              <a:t>Permeable pavement</a:t>
            </a:r>
          </a:p>
          <a:p>
            <a:r>
              <a:rPr lang="en-US" sz="2100" dirty="0"/>
              <a:t>Green roofs</a:t>
            </a:r>
          </a:p>
          <a:p>
            <a:endParaRPr lang="en-US" sz="2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Flower in pot">
            <a:extLst>
              <a:ext uri="{FF2B5EF4-FFF2-40B4-BE49-F238E27FC236}">
                <a16:creationId xmlns:a16="http://schemas.microsoft.com/office/drawing/2014/main" id="{A99CB5E3-1789-4B82-A85C-A4A5502C4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D86A-5FA3-B742-B943-C8BFA694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901745" cy="1201380"/>
          </a:xfrm>
        </p:spPr>
        <p:txBody>
          <a:bodyPr>
            <a:normAutofit/>
          </a:bodyPr>
          <a:lstStyle/>
          <a:p>
            <a:r>
              <a:rPr lang="en-US" sz="3200" dirty="0"/>
              <a:t>Education, Worship and Advocacy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914C1-C6D0-0246-B8F1-BC33C5E1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5" y="1695380"/>
            <a:ext cx="5190336" cy="447514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Things congregations are doing: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Youth and Education programming</a:t>
            </a:r>
          </a:p>
          <a:p>
            <a:pPr lvl="1">
              <a:lnSpc>
                <a:spcPct val="100000"/>
              </a:lnSpc>
            </a:pPr>
            <a:r>
              <a:rPr lang="en-US" sz="1700" dirty="0" err="1"/>
              <a:t>RAICA.net</a:t>
            </a:r>
            <a:r>
              <a:rPr lang="en-US" sz="1700" dirty="0"/>
              <a:t>/tools and resources (curriculum)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Sermons and holidays</a:t>
            </a:r>
          </a:p>
          <a:p>
            <a:pPr lvl="1">
              <a:lnSpc>
                <a:spcPct val="100000"/>
              </a:lnSpc>
            </a:pPr>
            <a:r>
              <a:rPr lang="en-US" sz="1700" dirty="0" err="1"/>
              <a:t>RAICA.net</a:t>
            </a:r>
            <a:r>
              <a:rPr lang="en-US" sz="1700" dirty="0"/>
              <a:t> /tools and resources/(religious texts)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Coordinated outreach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Coordinated political campaigns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CCL, RPCC, etc.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Call your representative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Social media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phic 8" descr="Professor">
            <a:extLst>
              <a:ext uri="{FF2B5EF4-FFF2-40B4-BE49-F238E27FC236}">
                <a16:creationId xmlns:a16="http://schemas.microsoft.com/office/drawing/2014/main" id="{917FDA31-31E6-4991-A936-BB589B654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11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city&#10;&#10;Description automatically generated">
            <a:extLst>
              <a:ext uri="{FF2B5EF4-FFF2-40B4-BE49-F238E27FC236}">
                <a16:creationId xmlns:a16="http://schemas.microsoft.com/office/drawing/2014/main" id="{044CB737-E437-734F-9B4D-2E9165AE2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8114"/>
            <a:ext cx="9144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-1" y="24631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70A335-28C8-BF43-B7EA-AFFC09BB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algn="ctr"/>
            <a:r>
              <a:rPr lang="en-US" sz="3150"/>
              <a:t>Be  a beacon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5115" y="4226880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BD504-DB71-984F-BE64-E21963CA5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5" y="4356696"/>
            <a:ext cx="3837482" cy="2254788"/>
          </a:xfrm>
        </p:spPr>
        <p:txBody>
          <a:bodyPr anchor="t">
            <a:normAutofit lnSpcReduction="10000"/>
          </a:bodyPr>
          <a:lstStyle/>
          <a:p>
            <a:r>
              <a:rPr lang="en-US" sz="2200" dirty="0"/>
              <a:t>Think big!</a:t>
            </a:r>
          </a:p>
          <a:p>
            <a:r>
              <a:rPr lang="en-US" sz="2200" dirty="0"/>
              <a:t>Start small and build upon successes</a:t>
            </a:r>
          </a:p>
          <a:p>
            <a:r>
              <a:rPr lang="en-US" sz="2200" dirty="0"/>
              <a:t>Create new normal for your community</a:t>
            </a:r>
          </a:p>
          <a:p>
            <a:r>
              <a:rPr lang="en-US" sz="2200" dirty="0"/>
              <a:t>Mobilize</a:t>
            </a:r>
          </a:p>
          <a:p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237455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B8EE-0BBC-9147-BF30-CB5B83DC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77" y="69397"/>
            <a:ext cx="7886700" cy="1325563"/>
          </a:xfrm>
        </p:spPr>
        <p:txBody>
          <a:bodyPr/>
          <a:lstStyle/>
          <a:p>
            <a:r>
              <a:rPr lang="en-US" dirty="0"/>
              <a:t>Eco faith leaders as beacons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07949-B94A-824C-94C5-9957B4C3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5" y="1288491"/>
            <a:ext cx="6329320" cy="4867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9F9224-5B08-D548-8057-7259B7D8A817}"/>
              </a:ext>
            </a:extLst>
          </p:cNvPr>
          <p:cNvSpPr/>
          <p:nvPr/>
        </p:nvSpPr>
        <p:spPr>
          <a:xfrm>
            <a:off x="692728" y="6125821"/>
            <a:ext cx="78866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  <a:latin typeface="Benton Sans Cond Reg"/>
              </a:rPr>
              <a:t>An individual’s spheres of influence. Individual actions have the greatest effect when they impact broader systems (</a:t>
            </a:r>
            <a:r>
              <a:rPr lang="en-US" sz="1400" dirty="0" err="1"/>
              <a:t>Amel</a:t>
            </a:r>
            <a:r>
              <a:rPr lang="en-US" sz="1400" dirty="0"/>
              <a:t>, Elise, et al. "Beyond the roots of human inaction: fostering collective effort toward ecosystem conservation." </a:t>
            </a:r>
            <a:r>
              <a:rPr lang="en-US" sz="1400" i="1" dirty="0"/>
              <a:t>Science</a:t>
            </a:r>
            <a:r>
              <a:rPr lang="en-US" sz="1400" dirty="0"/>
              <a:t> 356.6335 (2017): 275-279.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212A6-5D68-8240-AF73-97AC9A8D9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8491"/>
            <a:ext cx="9144000" cy="42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29D8E-DA37-F443-A404-86E1EEA3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 faith Institutions make and impact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C26D8-C01C-1547-9D15-C8FAEEE78296}"/>
              </a:ext>
            </a:extLst>
          </p:cNvPr>
          <p:cNvSpPr txBox="1"/>
          <p:nvPr/>
        </p:nvSpPr>
        <p:spPr>
          <a:xfrm>
            <a:off x="743918" y="3329365"/>
            <a:ext cx="2727700" cy="2113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 our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Materials (office/school)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Grounds/Landscaping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6EDC7-1973-AB44-83A6-963ADC993581}"/>
              </a:ext>
            </a:extLst>
          </p:cNvPr>
          <p:cNvSpPr txBox="1"/>
          <p:nvPr/>
        </p:nvSpPr>
        <p:spPr>
          <a:xfrm>
            <a:off x="5203606" y="1704814"/>
            <a:ext cx="2727700" cy="185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 an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Role model /exemplar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Inspiration/Worship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D6220-D4F9-EC45-A476-E8A51EE59A11}"/>
              </a:ext>
            </a:extLst>
          </p:cNvPr>
          <p:cNvSpPr txBox="1"/>
          <p:nvPr/>
        </p:nvSpPr>
        <p:spPr>
          <a:xfrm>
            <a:off x="5257053" y="4616500"/>
            <a:ext cx="2939260" cy="2113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 a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Collective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Collaborative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Advocacy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BA26F-BE53-FA42-A244-A795FE02E954}"/>
              </a:ext>
            </a:extLst>
          </p:cNvPr>
          <p:cNvSpPr txBox="1"/>
          <p:nvPr/>
        </p:nvSpPr>
        <p:spPr>
          <a:xfrm>
            <a:off x="3837064" y="3564379"/>
            <a:ext cx="123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Faith Institutions</a:t>
            </a:r>
          </a:p>
        </p:txBody>
      </p:sp>
      <p:pic>
        <p:nvPicPr>
          <p:cNvPr id="16" name="Content Placeholder 13" descr="Home">
            <a:extLst>
              <a:ext uri="{FF2B5EF4-FFF2-40B4-BE49-F238E27FC236}">
                <a16:creationId xmlns:a16="http://schemas.microsoft.com/office/drawing/2014/main" id="{9AC6F626-0CC6-164B-AFB3-7A6F0D386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9387" y="3743068"/>
            <a:ext cx="914400" cy="914400"/>
          </a:xfrm>
        </p:spPr>
      </p:pic>
      <p:pic>
        <p:nvPicPr>
          <p:cNvPr id="17" name="Graphic 16" descr="Business Growth">
            <a:extLst>
              <a:ext uri="{FF2B5EF4-FFF2-40B4-BE49-F238E27FC236}">
                <a16:creationId xmlns:a16="http://schemas.microsoft.com/office/drawing/2014/main" id="{D58C2286-E829-4B40-BC9B-2303AAD24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4714" y="3906698"/>
            <a:ext cx="914400" cy="914400"/>
          </a:xfrm>
          <a:prstGeom prst="rect">
            <a:avLst/>
          </a:prstGeom>
        </p:spPr>
      </p:pic>
      <p:pic>
        <p:nvPicPr>
          <p:cNvPr id="18" name="Graphic 17" descr="Person with idea">
            <a:extLst>
              <a:ext uri="{FF2B5EF4-FFF2-40B4-BE49-F238E27FC236}">
                <a16:creationId xmlns:a16="http://schemas.microsoft.com/office/drawing/2014/main" id="{DCB6D46C-8841-BE49-8273-2F32FCC56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0314" y="24149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5F202-2DCE-844A-874F-CA645DAE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Getting Started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8F6EAB-7E55-A84A-A1B7-3CE6A0817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71" y="1675227"/>
            <a:ext cx="7675456" cy="4394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709C1-2728-B84E-B512-4BA0CBB0D2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76" y="3549111"/>
            <a:ext cx="2327203" cy="2984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B4219-9DC1-A94F-8DDC-8FB885C779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226" y="2049582"/>
            <a:ext cx="1667578" cy="2274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EB033-8ECE-4B4D-B5B3-54AE989772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1" r="-638" b="-3"/>
          <a:stretch/>
        </p:blipFill>
        <p:spPr>
          <a:xfrm>
            <a:off x="2835121" y="4250966"/>
            <a:ext cx="3473757" cy="20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9E7A-43BD-9448-BC1F-7B95F9CE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4" y="12110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Steps to Green your Congregation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4C27476-3E4D-4A65-B336-BBFC4B4D2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741339"/>
              </p:ext>
            </p:extLst>
          </p:nvPr>
        </p:nvGraphicFramePr>
        <p:xfrm>
          <a:off x="203201" y="1446663"/>
          <a:ext cx="8476776" cy="504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0691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7A7-C8B1-804D-8189-ABCFE1AE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</a:rPr>
              <a:t>1. Build a team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5C025C-C0CE-5846-BCEA-65A704B17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4873" y="1979456"/>
            <a:ext cx="4027866" cy="3655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9A404-3209-7C4C-8ACC-7829552AC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497" y="1713296"/>
            <a:ext cx="2051783" cy="1490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A6B81-E47A-3C4E-8FFB-61BE8060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265" y="4594900"/>
            <a:ext cx="1638301" cy="1905001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678DF4C6-5929-B446-B828-F1644AC094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521979"/>
              </p:ext>
            </p:extLst>
          </p:nvPr>
        </p:nvGraphicFramePr>
        <p:xfrm>
          <a:off x="-97899" y="395215"/>
          <a:ext cx="9133411" cy="122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84BCE6D-1FD7-1844-9D44-B67FDE12CC5C}"/>
              </a:ext>
            </a:extLst>
          </p:cNvPr>
          <p:cNvGrpSpPr/>
          <p:nvPr/>
        </p:nvGrpSpPr>
        <p:grpSpPr>
          <a:xfrm>
            <a:off x="0" y="4073045"/>
            <a:ext cx="2547571" cy="2594454"/>
            <a:chOff x="375316" y="3905447"/>
            <a:chExt cx="2547571" cy="25944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555486-DA80-0B4C-B4CF-94BE39AEC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16" y="5053236"/>
              <a:ext cx="1741903" cy="14466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0A7BEC-8CF2-F742-912D-4A432D711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8319" y="3905447"/>
              <a:ext cx="1264568" cy="1446666"/>
            </a:xfrm>
            <a:prstGeom prst="rect">
              <a:avLst/>
            </a:prstGeom>
          </p:spPr>
        </p:pic>
      </p:grp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BDA3025B-60B0-1D43-8037-026F668601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04438"/>
              </p:ext>
            </p:extLst>
          </p:nvPr>
        </p:nvGraphicFramePr>
        <p:xfrm>
          <a:off x="-586001" y="175700"/>
          <a:ext cx="9730001" cy="122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60071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213C-17A3-2848-95CA-71262529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</a:rPr>
              <a:t>2. Assess performance and set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FA604-8A75-6740-85E9-C1B0B874A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2117986"/>
            <a:ext cx="8084788" cy="3878640"/>
          </a:xfrm>
        </p:spPr>
        <p:txBody>
          <a:bodyPr/>
          <a:lstStyle/>
          <a:p>
            <a:r>
              <a:rPr lang="en-US" dirty="0"/>
              <a:t>Take stock of how your congregation does or can impact climate change (or the environment)</a:t>
            </a:r>
          </a:p>
          <a:p>
            <a:pPr lvl="1"/>
            <a:r>
              <a:rPr lang="en-US" dirty="0"/>
              <a:t>Walk through audits</a:t>
            </a:r>
          </a:p>
          <a:p>
            <a:pPr lvl="1"/>
            <a:r>
              <a:rPr lang="en-US" dirty="0"/>
              <a:t>Checklists </a:t>
            </a:r>
          </a:p>
          <a:p>
            <a:pPr lvl="1"/>
            <a:r>
              <a:rPr lang="en-US" dirty="0"/>
              <a:t>Benchmarks</a:t>
            </a:r>
          </a:p>
          <a:p>
            <a:pPr lvl="1"/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C499A96-0052-864D-9C83-F6E6AA606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272281"/>
              </p:ext>
            </p:extLst>
          </p:nvPr>
        </p:nvGraphicFramePr>
        <p:xfrm>
          <a:off x="-743919" y="190503"/>
          <a:ext cx="10554347" cy="1142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23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603523-04F2-D940-8FD4-A7829FF92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83" y="2420987"/>
            <a:ext cx="7244190" cy="4638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BA4A6-78C7-3147-B557-A0CDF37E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Audits, checklists and benchmarking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98639A6-3C84-3A46-BAD4-19CF6522E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22" y="2671440"/>
            <a:ext cx="5751995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0215D-37D2-A949-B289-588492B33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7875"/>
            <a:ext cx="9144000" cy="4202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10AB9-491B-5649-9B49-584EAE7F6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8701"/>
            <a:ext cx="9144000" cy="58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1416</Words>
  <Application>Microsoft Macintosh PowerPoint</Application>
  <PresentationFormat>Letter Paper (8.5x11 in)</PresentationFormat>
  <Paragraphs>240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Benton Sans Cond Reg</vt:lpstr>
      <vt:lpstr>Calibri</vt:lpstr>
      <vt:lpstr>Calibri Light</vt:lpstr>
      <vt:lpstr>Office Theme</vt:lpstr>
      <vt:lpstr>Greening your Congregation</vt:lpstr>
      <vt:lpstr>Urgent Action Needed</vt:lpstr>
      <vt:lpstr>Eco faith leaders as beacons</vt:lpstr>
      <vt:lpstr>How do faith Institutions make and impact</vt:lpstr>
      <vt:lpstr>Getting Started</vt:lpstr>
      <vt:lpstr>Steps to Green your Congregation</vt:lpstr>
      <vt:lpstr>1. Build a team</vt:lpstr>
      <vt:lpstr>2. Assess performance and set goals</vt:lpstr>
      <vt:lpstr>Audits, checklists and benchmarking</vt:lpstr>
      <vt:lpstr>Setting informed goals</vt:lpstr>
      <vt:lpstr>2. Assess performance and set goals</vt:lpstr>
      <vt:lpstr>PowerPoint Presentation</vt:lpstr>
      <vt:lpstr>PowerPoint Presentation</vt:lpstr>
      <vt:lpstr>Main impact areas</vt:lpstr>
      <vt:lpstr>Energy Efficiency</vt:lpstr>
      <vt:lpstr>Energy Efficiency</vt:lpstr>
      <vt:lpstr>Professional Energy Efficiency Audit</vt:lpstr>
      <vt:lpstr>Energy Generation</vt:lpstr>
      <vt:lpstr>Energy Generation</vt:lpstr>
      <vt:lpstr>Transportation</vt:lpstr>
      <vt:lpstr>Transportation</vt:lpstr>
      <vt:lpstr>Food and Food waste</vt:lpstr>
      <vt:lpstr>Food and food waste</vt:lpstr>
      <vt:lpstr>Waste reduction, reuse and recycling</vt:lpstr>
      <vt:lpstr>Waste Reduction, Reuse and Recycling</vt:lpstr>
      <vt:lpstr>Landscape and Gardening</vt:lpstr>
      <vt:lpstr>Education, Worship and Advocacy</vt:lpstr>
      <vt:lpstr>Be  a beacon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Greening your Congregation</dc:title>
  <dc:creator>Jacqueline Ebner</dc:creator>
  <cp:lastModifiedBy>Jacqueline Ebner</cp:lastModifiedBy>
  <cp:revision>8</cp:revision>
  <dcterms:created xsi:type="dcterms:W3CDTF">2019-05-18T18:45:58Z</dcterms:created>
  <dcterms:modified xsi:type="dcterms:W3CDTF">2019-08-20T12:52:59Z</dcterms:modified>
</cp:coreProperties>
</file>