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2" r:id="rId1"/>
  </p:sldMasterIdLst>
  <p:notesMasterIdLst>
    <p:notesMasterId r:id="rId12"/>
  </p:notesMasterIdLst>
  <p:sldIdLst>
    <p:sldId id="256" r:id="rId2"/>
    <p:sldId id="257" r:id="rId3"/>
    <p:sldId id="286" r:id="rId4"/>
    <p:sldId id="289" r:id="rId5"/>
    <p:sldId id="285" r:id="rId6"/>
    <p:sldId id="293" r:id="rId7"/>
    <p:sldId id="294" r:id="rId8"/>
    <p:sldId id="291" r:id="rId9"/>
    <p:sldId id="295" r:id="rId10"/>
    <p:sldId id="29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902"/>
    <p:restoredTop sz="83200"/>
  </p:normalViewPr>
  <p:slideViewPr>
    <p:cSldViewPr snapToGrid="0" snapToObjects="1">
      <p:cViewPr varScale="1">
        <p:scale>
          <a:sx n="60" d="100"/>
          <a:sy n="60" d="100"/>
        </p:scale>
        <p:origin x="200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F1F161-E1C8-4F9F-8203-5E945897A35A}" type="doc">
      <dgm:prSet loTypeId="urn:microsoft.com/office/officeart/2005/8/layout/vList2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A0AA7150-D835-456A-93AD-DF28D2F7F217}">
      <dgm:prSet/>
      <dgm:spPr/>
      <dgm:t>
        <a:bodyPr/>
        <a:lstStyle/>
        <a:p>
          <a:r>
            <a:rPr lang="en-US" dirty="0"/>
            <a:t>Mission:</a:t>
          </a:r>
        </a:p>
        <a:p>
          <a:r>
            <a:rPr lang="en-US" dirty="0"/>
            <a:t>We are an inclusive group of individuals and communities of faith. </a:t>
          </a:r>
        </a:p>
        <a:p>
          <a:r>
            <a:rPr lang="en-US" dirty="0"/>
            <a:t>We connect, coordinate and collaborate to provide a meaningful response to climate change and sustainable living. </a:t>
          </a:r>
        </a:p>
        <a:p>
          <a:r>
            <a:rPr lang="en-US" dirty="0"/>
            <a:t>In doing so we acknowledge our common conviction to work together to care for the earth and its people.</a:t>
          </a:r>
        </a:p>
      </dgm:t>
    </dgm:pt>
    <dgm:pt modelId="{DE27AFAC-BD10-42C6-B8E0-F7E8B6AA7A98}" type="parTrans" cxnId="{B5F17CBF-46AE-4379-8AD6-795058236D58}">
      <dgm:prSet/>
      <dgm:spPr/>
      <dgm:t>
        <a:bodyPr/>
        <a:lstStyle/>
        <a:p>
          <a:endParaRPr lang="en-US"/>
        </a:p>
      </dgm:t>
    </dgm:pt>
    <dgm:pt modelId="{48128A72-567C-491A-A125-77926C08E0C0}" type="sibTrans" cxnId="{B5F17CBF-46AE-4379-8AD6-795058236D58}">
      <dgm:prSet/>
      <dgm:spPr/>
      <dgm:t>
        <a:bodyPr/>
        <a:lstStyle/>
        <a:p>
          <a:endParaRPr lang="en-US"/>
        </a:p>
      </dgm:t>
    </dgm:pt>
    <dgm:pt modelId="{0BDEDD97-89DE-453C-9B5B-40A86CDBDC49}">
      <dgm:prSet/>
      <dgm:spPr/>
      <dgm:t>
        <a:bodyPr/>
        <a:lstStyle/>
        <a:p>
          <a:r>
            <a:rPr lang="en-US" dirty="0"/>
            <a:t>Vision:</a:t>
          </a:r>
        </a:p>
        <a:p>
          <a:r>
            <a:rPr lang="en-US" dirty="0"/>
            <a:t>To inspire, connect and empower Rochester Area individuals and communities of faith to be active agents of change and beacons of sustainability, living in harmony with our planet. </a:t>
          </a:r>
        </a:p>
      </dgm:t>
    </dgm:pt>
    <dgm:pt modelId="{40E0BA86-6ED0-42A5-AC22-B4D30F2AEAAD}" type="parTrans" cxnId="{4DEBE0BC-C396-4CDD-A28E-3017E9FE206D}">
      <dgm:prSet/>
      <dgm:spPr/>
      <dgm:t>
        <a:bodyPr/>
        <a:lstStyle/>
        <a:p>
          <a:endParaRPr lang="en-US"/>
        </a:p>
      </dgm:t>
    </dgm:pt>
    <dgm:pt modelId="{D3CD877E-D9B1-4229-A150-46D7353D37DA}" type="sibTrans" cxnId="{4DEBE0BC-C396-4CDD-A28E-3017E9FE206D}">
      <dgm:prSet/>
      <dgm:spPr/>
      <dgm:t>
        <a:bodyPr/>
        <a:lstStyle/>
        <a:p>
          <a:endParaRPr lang="en-US"/>
        </a:p>
      </dgm:t>
    </dgm:pt>
    <dgm:pt modelId="{F44B132D-6FDA-294F-BB31-43AF85CE287E}" type="pres">
      <dgm:prSet presAssocID="{97F1F161-E1C8-4F9F-8203-5E945897A35A}" presName="linear" presStyleCnt="0">
        <dgm:presLayoutVars>
          <dgm:animLvl val="lvl"/>
          <dgm:resizeHandles val="exact"/>
        </dgm:presLayoutVars>
      </dgm:prSet>
      <dgm:spPr/>
    </dgm:pt>
    <dgm:pt modelId="{C09BDEDE-EA95-5945-86B2-E263DB50ADB7}" type="pres">
      <dgm:prSet presAssocID="{A0AA7150-D835-456A-93AD-DF28D2F7F21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F8FB85A-CC44-AF49-AB35-8406605CED37}" type="pres">
      <dgm:prSet presAssocID="{48128A72-567C-491A-A125-77926C08E0C0}" presName="spacer" presStyleCnt="0"/>
      <dgm:spPr/>
    </dgm:pt>
    <dgm:pt modelId="{E67DA6AA-A101-2049-A453-AA7ADEEBE7AB}" type="pres">
      <dgm:prSet presAssocID="{0BDEDD97-89DE-453C-9B5B-40A86CDBDC49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ACEEF78F-A0D5-854A-AED6-11CE03595C14}" type="presOf" srcId="{0BDEDD97-89DE-453C-9B5B-40A86CDBDC49}" destId="{E67DA6AA-A101-2049-A453-AA7ADEEBE7AB}" srcOrd="0" destOrd="0" presId="urn:microsoft.com/office/officeart/2005/8/layout/vList2"/>
    <dgm:cxn modelId="{4DEBE0BC-C396-4CDD-A28E-3017E9FE206D}" srcId="{97F1F161-E1C8-4F9F-8203-5E945897A35A}" destId="{0BDEDD97-89DE-453C-9B5B-40A86CDBDC49}" srcOrd="1" destOrd="0" parTransId="{40E0BA86-6ED0-42A5-AC22-B4D30F2AEAAD}" sibTransId="{D3CD877E-D9B1-4229-A150-46D7353D37DA}"/>
    <dgm:cxn modelId="{B5F17CBF-46AE-4379-8AD6-795058236D58}" srcId="{97F1F161-E1C8-4F9F-8203-5E945897A35A}" destId="{A0AA7150-D835-456A-93AD-DF28D2F7F217}" srcOrd="0" destOrd="0" parTransId="{DE27AFAC-BD10-42C6-B8E0-F7E8B6AA7A98}" sibTransId="{48128A72-567C-491A-A125-77926C08E0C0}"/>
    <dgm:cxn modelId="{3343E2E1-11AA-C14F-BF1F-E1AC4E8DBAFD}" type="presOf" srcId="{97F1F161-E1C8-4F9F-8203-5E945897A35A}" destId="{F44B132D-6FDA-294F-BB31-43AF85CE287E}" srcOrd="0" destOrd="0" presId="urn:microsoft.com/office/officeart/2005/8/layout/vList2"/>
    <dgm:cxn modelId="{C11D81F0-F946-D743-94B6-C29D104ADDF7}" type="presOf" srcId="{A0AA7150-D835-456A-93AD-DF28D2F7F217}" destId="{C09BDEDE-EA95-5945-86B2-E263DB50ADB7}" srcOrd="0" destOrd="0" presId="urn:microsoft.com/office/officeart/2005/8/layout/vList2"/>
    <dgm:cxn modelId="{DA7338CB-210F-5E46-9585-B46F6D799F49}" type="presParOf" srcId="{F44B132D-6FDA-294F-BB31-43AF85CE287E}" destId="{C09BDEDE-EA95-5945-86B2-E263DB50ADB7}" srcOrd="0" destOrd="0" presId="urn:microsoft.com/office/officeart/2005/8/layout/vList2"/>
    <dgm:cxn modelId="{F795B265-B176-C54A-A21F-22EE79054A45}" type="presParOf" srcId="{F44B132D-6FDA-294F-BB31-43AF85CE287E}" destId="{3F8FB85A-CC44-AF49-AB35-8406605CED37}" srcOrd="1" destOrd="0" presId="urn:microsoft.com/office/officeart/2005/8/layout/vList2"/>
    <dgm:cxn modelId="{51CF81C8-16BE-D04F-B26F-7ABC32AF557F}" type="presParOf" srcId="{F44B132D-6FDA-294F-BB31-43AF85CE287E}" destId="{E67DA6AA-A101-2049-A453-AA7ADEEBE7A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9BDEDE-EA95-5945-86B2-E263DB50ADB7}">
      <dsp:nvSpPr>
        <dsp:cNvPr id="0" name=""/>
        <dsp:cNvSpPr/>
      </dsp:nvSpPr>
      <dsp:spPr>
        <a:xfrm>
          <a:off x="0" y="119167"/>
          <a:ext cx="10515600" cy="1895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Mission: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 are an inclusive group of individuals and communities of faith.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 connect, coordinate and collaborate to provide a meaningful response to climate change and sustainable living.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 doing so we acknowledge our common conviction to work together to care for the earth and its people.</a:t>
          </a:r>
        </a:p>
      </dsp:txBody>
      <dsp:txXfrm>
        <a:off x="92526" y="211693"/>
        <a:ext cx="10330548" cy="1710347"/>
      </dsp:txXfrm>
    </dsp:sp>
    <dsp:sp modelId="{E67DA6AA-A101-2049-A453-AA7ADEEBE7AB}">
      <dsp:nvSpPr>
        <dsp:cNvPr id="0" name=""/>
        <dsp:cNvSpPr/>
      </dsp:nvSpPr>
      <dsp:spPr>
        <a:xfrm>
          <a:off x="0" y="2066407"/>
          <a:ext cx="10515600" cy="1895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Vision: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To inspire, connect and empower Rochester Area individuals and communities of faith to be active agents of change and beacons of sustainability, living in harmony with our planet. </a:t>
          </a:r>
        </a:p>
      </dsp:txBody>
      <dsp:txXfrm>
        <a:off x="92526" y="2158933"/>
        <a:ext cx="10330548" cy="17103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F453AB-D9CF-5447-BDFA-E2FE1D741D31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5B9AF5-4B5E-5140-915C-2AEC9CA5C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246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5B9AF5-4B5E-5140-915C-2AEC9CA5CCB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194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5B9AF5-4B5E-5140-915C-2AEC9CA5CCB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847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5B9AF5-4B5E-5140-915C-2AEC9CA5CCB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051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you must be in slideshow mode for this link to automatically open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5B9AF5-4B5E-5140-915C-2AEC9CA5CCB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059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CDA75-6F68-E84A-A493-4DF853E9A7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369353-4577-8945-82BD-8CAA699DAF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CA70C-1342-9C4A-8FCC-14F46C74C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11/13/19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6F0BD6-AC12-F542-A98C-D9ABA94A9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8DEB13-3089-4F48-B4C7-27E6FD590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680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C66A1-A278-3D43-9EE2-7D342CC5C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B9D5B2-94A5-9E41-B49D-0E4E93751D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765773-8A9B-4E40-8795-BCBE33E36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11/13/19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060FAA-347A-C742-A4DA-62A6E1DA1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DD275-1CC7-5A4C-BC46-9C218D7A4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260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9B550F-1C34-B542-AB33-50504B566E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095B12-78B6-6945-9BE6-554F03BE44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005F4A-0CAB-B74A-A8E6-B80085ED0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11/13/19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2BD885-35A3-9946-86B7-123D69F80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023F7-FCD6-3146-B5FD-EDC4588E9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510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0683B-F6A1-3D4D-9AF3-A04F56107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AE8DA-EA38-4E45-B4A1-C5F10F424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43FA11-E042-0549-BD39-8BF6CF082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11/13/19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E29E8-CE07-814A-8488-C4198A118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EF597-3533-FD4C-AC22-BF213FF98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760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FD6DE-DC05-B24C-966A-1C2BFB03F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0D656F-228E-D144-9CC8-5921B4B6A9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77C6EC-70E3-E84C-A148-971412888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11/13/19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05BDEA-B9DF-B443-9037-AB9C08961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DC9BCD-E56D-474B-8D4F-B98078217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008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2FE90-4FC6-9348-81BC-B4330163E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05C40-FD8F-CE4A-AFFC-EB7B9D6BF5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09CB8B-DC48-C54F-8FAC-AF9EA470E9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A0F6ED-3A9D-1841-91AA-3A0C18C39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11/13/19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803682-8F4B-5946-BE91-8585AF7AC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70BAB6-3256-B444-8A4F-8F7BC5BA1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117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1F3E8-73B7-4C44-876F-789D2F68A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0249E3-EE98-5C48-B1F2-146920BCD2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A4E913-0EF7-DB4E-B1FB-99634ED919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9A60F2-9853-BC4E-B33C-F2764CC23C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20FB44-C9C8-E54B-862A-8A36B68C66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AB28F5-C1F1-6D49-8406-E3F5DE551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11/13/19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046CB2-47A0-3542-A68C-23CBF3A52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A9233C-CFD3-2449-B31E-72E841ABB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61589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06193-6A7D-CF4C-8A1E-98AA8B8BE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88D056-1C57-6A4B-AC79-BEFF25A0E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11/13/19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EABA9D-CE84-BA48-9454-122D19833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503F6D-AEB6-FC4C-9A20-1B71B2684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397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14D523-EE8C-504D-BAE9-C787948E5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11/13/19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C24487-FAD7-A745-B9C7-804C4E2C9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E43994-76B5-2141-A31B-1A3B30CE9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447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BEEFC-2906-9446-9744-30247A50A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67338-4AC3-DA4C-B0CF-914758AEA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E30E52-1DCE-1F40-BA1A-C7494113FC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5056F3-2B9E-BC4A-8792-395191EA6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4F1-FFEA-405F-9602-3DCA865EDA4E}" type="datetime1">
              <a:rPr lang="en-US" smtClean="0"/>
              <a:t>11/13/19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CB45A5-2DAB-074F-8414-3C70B6CDA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5A961C-3B67-1D4B-A943-989F337B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767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C3C31-9FB8-4B4A-BB89-6ED648FF2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DBB53F-7EC0-7747-987F-112F1D2B36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121EEE-A866-6344-BAB3-C39BCBA1A9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C5726F-E68C-2C43-8690-13A27B908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11/13/19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301C7E-57D8-A34C-9F07-A608EFD63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314F3D-17E1-0146-B2A3-AAA8E5667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217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F55AC6-C58C-9B4D-BAE9-733BF448E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F9858A-FC7A-494A-A5CB-B92157C491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8C6E3-D2EE-F043-B244-AAADC32C3D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11/13/19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541CC8-5160-8746-A7DA-4D317B379D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2D1F60-1A80-3040-A3A7-AD6400F6E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377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mpactearthroc.com/s/Organics_Flyer_Commercial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ic1.squarespace.com/static/5c54d57829f2cc3b8e1aef3d/t/5cab5e694e17b67af939b079/1554734697273/ImpactEarthOrganics_AcceptedMaterials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hyperlink" Target="http://www.impactearthroc.com/service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vJA5cgaB8m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monroe.cce.cornell.edu/horticulture/compost-resource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B558F58E-93BA-44A3-BCDA-585AFF2E4F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E749C1-DC41-5C45-AD9A-6A24C586A9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5320" y="2671011"/>
            <a:ext cx="5257803" cy="2427120"/>
          </a:xfrm>
        </p:spPr>
        <p:txBody>
          <a:bodyPr anchor="t">
            <a:normAutofit/>
          </a:bodyPr>
          <a:lstStyle/>
          <a:p>
            <a:pPr algn="l"/>
            <a:r>
              <a:rPr lang="en-US" sz="5600"/>
              <a:t>Rochester Area Climate Action (RAICA)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AC4D48-4A1C-9640-BE3E-46C198FF47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5320" y="330359"/>
            <a:ext cx="4758891" cy="1655762"/>
          </a:xfrm>
        </p:spPr>
        <p:txBody>
          <a:bodyPr anchor="b">
            <a:normAutofit/>
          </a:bodyPr>
          <a:lstStyle/>
          <a:p>
            <a:pPr algn="l"/>
            <a:r>
              <a:rPr lang="en-US" dirty="0"/>
              <a:t>Composting at your House of Worship</a:t>
            </a:r>
          </a:p>
        </p:txBody>
      </p:sp>
      <p:cxnSp>
        <p:nvCxnSpPr>
          <p:cNvPr id="7" name="Straight Arrow Connector 10">
            <a:extLst>
              <a:ext uri="{FF2B5EF4-FFF2-40B4-BE49-F238E27FC236}">
                <a16:creationId xmlns:a16="http://schemas.microsoft.com/office/drawing/2014/main" id="{BCD0BBC1-A7D4-445D-98AC-95A6A45D8E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1148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E644E195-442B-4315-A855-76C3A5E784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01" r="17032"/>
          <a:stretch/>
        </p:blipFill>
        <p:spPr>
          <a:xfrm>
            <a:off x="5913124" y="10"/>
            <a:ext cx="6278877" cy="685799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02344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EACDF-53A1-8A4D-8EFA-750ADBF48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73" y="0"/>
            <a:ext cx="11219122" cy="1325563"/>
          </a:xfrm>
        </p:spPr>
        <p:txBody>
          <a:bodyPr/>
          <a:lstStyle/>
          <a:p>
            <a:r>
              <a:rPr lang="en-US" dirty="0"/>
              <a:t>Managing the investment in a commercial composting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B4925-4921-414A-8D0B-E337AE484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953" y="1350336"/>
            <a:ext cx="11313042" cy="550766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Having a Composting services at your House of Worship but …</a:t>
            </a:r>
          </a:p>
          <a:p>
            <a:pPr lvl="1"/>
            <a:r>
              <a:rPr lang="en-US" dirty="0"/>
              <a:t>It will reduce your volume of landfill waste so keep track as you may be able to downsize to a smaller container and a lower hauling fee</a:t>
            </a:r>
          </a:p>
          <a:p>
            <a:pPr lvl="1"/>
            <a:r>
              <a:rPr lang="en-US" dirty="0"/>
              <a:t>Paying for organics hauling may provide an incentive to reduce food waste</a:t>
            </a:r>
          </a:p>
          <a:p>
            <a:pPr lvl="1"/>
            <a:r>
              <a:rPr lang="en-US" dirty="0"/>
              <a:t>Sending food waste to a landfill generates external costs that are born by all of us (including those related to climate change).  Paying for composting is paying our fair share and investing in our future.</a:t>
            </a:r>
          </a:p>
          <a:p>
            <a:r>
              <a:rPr lang="en-US" dirty="0"/>
              <a:t>There may be options to finance the investment</a:t>
            </a:r>
          </a:p>
          <a:p>
            <a:pPr lvl="1"/>
            <a:r>
              <a:rPr lang="en-US" dirty="0"/>
              <a:t>Donations</a:t>
            </a:r>
          </a:p>
          <a:p>
            <a:pPr lvl="2"/>
            <a:r>
              <a:rPr lang="en-US" dirty="0"/>
              <a:t>Often there are members that feel strongly about supporting composting that may be able to fund the initial costs </a:t>
            </a:r>
          </a:p>
          <a:p>
            <a:pPr lvl="1"/>
            <a:r>
              <a:rPr lang="en-US" dirty="0"/>
              <a:t>Cross-subsidizing from other programs</a:t>
            </a:r>
          </a:p>
          <a:p>
            <a:pPr lvl="2"/>
            <a:r>
              <a:rPr lang="en-US" dirty="0"/>
              <a:t>Other RIACA’s campaigns may generate savings (e.g. Energy Efficiency) or donations (e.g. Community Solar) that can be applied to fund a composting service</a:t>
            </a:r>
          </a:p>
          <a:p>
            <a:pPr lvl="1"/>
            <a:r>
              <a:rPr lang="en-US" dirty="0"/>
              <a:t>Apply for a grant</a:t>
            </a:r>
          </a:p>
          <a:p>
            <a:pPr lvl="2"/>
            <a:r>
              <a:rPr lang="en-US" dirty="0"/>
              <a:t>Opportunities may exist through faith organizations, the NYDEC or other organizations.  </a:t>
            </a:r>
            <a:r>
              <a:rPr lang="en-US"/>
              <a:t>(RAICA </a:t>
            </a:r>
            <a:r>
              <a:rPr lang="en-US" dirty="0"/>
              <a:t>may be able to help </a:t>
            </a:r>
            <a:r>
              <a:rPr lang="en-US"/>
              <a:t>you pursue these.)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945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4505C23-674B-4195-81D6-0C127FEAE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908"/>
            <a:ext cx="9161029" cy="1490093"/>
          </a:xfrm>
          <a:custGeom>
            <a:avLst/>
            <a:gdLst>
              <a:gd name="connsiteX0" fmla="*/ 0 w 9161029"/>
              <a:gd name="connsiteY0" fmla="*/ 0 h 1490093"/>
              <a:gd name="connsiteX1" fmla="*/ 2046494 w 9161029"/>
              <a:gd name="connsiteY1" fmla="*/ 0 h 1490093"/>
              <a:gd name="connsiteX2" fmla="*/ 2496613 w 9161029"/>
              <a:gd name="connsiteY2" fmla="*/ 0 h 1490093"/>
              <a:gd name="connsiteX3" fmla="*/ 3235839 w 9161029"/>
              <a:gd name="connsiteY3" fmla="*/ 0 h 1490093"/>
              <a:gd name="connsiteX4" fmla="*/ 9161029 w 9161029"/>
              <a:gd name="connsiteY4" fmla="*/ 0 h 1490093"/>
              <a:gd name="connsiteX5" fmla="*/ 8470921 w 9161029"/>
              <a:gd name="connsiteY5" fmla="*/ 1490093 h 1490093"/>
              <a:gd name="connsiteX6" fmla="*/ 0 w 9161029"/>
              <a:gd name="connsiteY6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1029" h="1490093">
                <a:moveTo>
                  <a:pt x="0" y="0"/>
                </a:moveTo>
                <a:lnTo>
                  <a:pt x="2046494" y="0"/>
                </a:lnTo>
                <a:lnTo>
                  <a:pt x="2496613" y="0"/>
                </a:lnTo>
                <a:lnTo>
                  <a:pt x="3235839" y="0"/>
                </a:lnTo>
                <a:lnTo>
                  <a:pt x="9161029" y="0"/>
                </a:lnTo>
                <a:lnTo>
                  <a:pt x="8470921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F9A553-3953-E34B-AEBA-92BF376F6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9884"/>
            <a:ext cx="7719381" cy="1096331"/>
          </a:xfrm>
        </p:spPr>
        <p:txBody>
          <a:bodyPr>
            <a:normAutofit/>
          </a:bodyPr>
          <a:lstStyle/>
          <a:p>
            <a:r>
              <a:rPr lang="en-US"/>
              <a:t>Who we are: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5C9B8F0-FF66-4C15-BD05-E86B87331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3037" y="5367908"/>
            <a:ext cx="3428963" cy="1490093"/>
          </a:xfrm>
          <a:custGeom>
            <a:avLst/>
            <a:gdLst>
              <a:gd name="connsiteX0" fmla="*/ 690108 w 3428963"/>
              <a:gd name="connsiteY0" fmla="*/ 0 h 1490093"/>
              <a:gd name="connsiteX1" fmla="*/ 3428963 w 3428963"/>
              <a:gd name="connsiteY1" fmla="*/ 0 h 1490093"/>
              <a:gd name="connsiteX2" fmla="*/ 3428963 w 3428963"/>
              <a:gd name="connsiteY2" fmla="*/ 1490093 h 1490093"/>
              <a:gd name="connsiteX3" fmla="*/ 0 w 3428963"/>
              <a:gd name="connsiteY3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8963" h="1490093">
                <a:moveTo>
                  <a:pt x="690108" y="0"/>
                </a:moveTo>
                <a:lnTo>
                  <a:pt x="3428963" y="0"/>
                </a:lnTo>
                <a:lnTo>
                  <a:pt x="3428963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2308CDD-EFB3-48F4-9B4C-19BF66E76D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888203"/>
              </p:ext>
            </p:extLst>
          </p:nvPr>
        </p:nvGraphicFramePr>
        <p:xfrm>
          <a:off x="838200" y="643467"/>
          <a:ext cx="10515600" cy="4080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2710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5B07A4-823F-BE48-950C-E79712EFC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935" y="278969"/>
            <a:ext cx="11084236" cy="657903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DDC2993-9018-A84C-BD31-7DDA32475218}"/>
              </a:ext>
            </a:extLst>
          </p:cNvPr>
          <p:cNvSpPr txBox="1">
            <a:spLocks/>
          </p:cNvSpPr>
          <p:nvPr/>
        </p:nvSpPr>
        <p:spPr>
          <a:xfrm>
            <a:off x="325465" y="241139"/>
            <a:ext cx="10718369" cy="704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RAICA.net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809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50F5B-60D0-F44A-A174-7EC8F518B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composting important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89D37-4F74-EA44-B83F-C7E6C48DB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Food waste that decays in a landfill generates methane which is a greenhouse gas (GHG) approximately 30X more powerful than CO</a:t>
            </a:r>
            <a:r>
              <a:rPr lang="en-US" baseline="-25000" dirty="0"/>
              <a:t>2</a:t>
            </a:r>
            <a:r>
              <a:rPr lang="en-US" dirty="0"/>
              <a:t>.</a:t>
            </a:r>
          </a:p>
          <a:p>
            <a:r>
              <a:rPr lang="en-US" dirty="0"/>
              <a:t>Landfill emissions make up more than half of the state’s methane emissions and are the largest source of non-fossil fuel related emissions (although only about 5% of the State’s total GHG emissions).</a:t>
            </a:r>
          </a:p>
          <a:p>
            <a:r>
              <a:rPr lang="en-US" dirty="0"/>
              <a:t>Compost has additional benefits including enriching and restoring soil health, reducing fertilizer use and improving soil water retention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366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7A6ED-EFA5-0341-AAE1-907230E9A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956" y="247972"/>
            <a:ext cx="10647766" cy="752126"/>
          </a:xfrm>
        </p:spPr>
        <p:txBody>
          <a:bodyPr>
            <a:normAutofit/>
          </a:bodyPr>
          <a:lstStyle/>
          <a:p>
            <a:r>
              <a:rPr lang="en-US" dirty="0"/>
              <a:t>RAICA and Impact Earth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47C09-B616-F841-9C88-BAFEB2CFE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1966" y="883403"/>
            <a:ext cx="7143779" cy="5780633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sz="3800" dirty="0"/>
              <a:t>RAICA has partnered with local Organic Waste Hauler </a:t>
            </a:r>
            <a:r>
              <a:rPr lang="en-US" sz="3800" dirty="0" err="1"/>
              <a:t>ImpactEarth</a:t>
            </a:r>
            <a:r>
              <a:rPr lang="en-US" sz="3800" dirty="0"/>
              <a:t> to provide commercial composting and compost “bucket exchange programs” to Houses of Worship/Institutions in the Rochester Area</a:t>
            </a:r>
          </a:p>
        </p:txBody>
      </p:sp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10E29EC7-F137-684A-BA0F-FCC7CFC4BF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132" y="1635825"/>
            <a:ext cx="2815065" cy="2946401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B4D9DF-240A-1743-9980-DA495B7540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581" r="8040" b="8213"/>
          <a:stretch/>
        </p:blipFill>
        <p:spPr>
          <a:xfrm>
            <a:off x="2619213" y="4457379"/>
            <a:ext cx="1961609" cy="202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379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7A6ED-EFA5-0341-AAE1-907230E9A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956" y="247972"/>
            <a:ext cx="10647766" cy="752126"/>
          </a:xfrm>
        </p:spPr>
        <p:txBody>
          <a:bodyPr>
            <a:normAutofit/>
          </a:bodyPr>
          <a:lstStyle/>
          <a:p>
            <a:r>
              <a:rPr lang="en-US" dirty="0"/>
              <a:t>RAICA and Impact Earth- Commercial Hauling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47C09-B616-F841-9C88-BAFEB2CFE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4652" y="883403"/>
            <a:ext cx="7241094" cy="5974597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sz="3500" dirty="0"/>
              <a:t>For Houses of Worship with commercial kitchens or larger amounts of food waste</a:t>
            </a:r>
          </a:p>
          <a:p>
            <a:pPr lvl="1"/>
            <a:r>
              <a:rPr lang="en-US" sz="3200" dirty="0"/>
              <a:t>Several different sizes of </a:t>
            </a:r>
            <a:r>
              <a:rPr lang="en-US" sz="3200" dirty="0" err="1"/>
              <a:t>toters</a:t>
            </a:r>
            <a:r>
              <a:rPr lang="en-US" sz="3200" dirty="0"/>
              <a:t> are available ranging from 32 gal. to 96gal.*</a:t>
            </a:r>
          </a:p>
          <a:p>
            <a:pPr lvl="1"/>
            <a:r>
              <a:rPr lang="en-US" sz="3200" dirty="0"/>
              <a:t>Begin with once a week pick up </a:t>
            </a:r>
          </a:p>
          <a:p>
            <a:pPr lvl="2"/>
            <a:r>
              <a:rPr lang="en-US" sz="2800" dirty="0"/>
              <a:t> then assess usage and adjust as needed</a:t>
            </a:r>
          </a:p>
          <a:p>
            <a:pPr lvl="1"/>
            <a:r>
              <a:rPr lang="en-US" sz="3200" dirty="0"/>
              <a:t>Contact </a:t>
            </a:r>
            <a:r>
              <a:rPr lang="en-US" sz="3200" dirty="0" err="1"/>
              <a:t>ImpactEarth</a:t>
            </a:r>
            <a:r>
              <a:rPr lang="en-US" sz="3200" dirty="0"/>
              <a:t> for pricing</a:t>
            </a:r>
          </a:p>
          <a:p>
            <a:pPr lvl="2"/>
            <a:r>
              <a:rPr lang="en-US" sz="2800" dirty="0">
                <a:hlinkClick r:id="rId3"/>
              </a:rPr>
              <a:t>Impact Earth Commercial Pricing Sheet</a:t>
            </a:r>
            <a:endParaRPr lang="en-US" sz="2800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*Additional local options are available for large commercial or industrial food waste hauling services</a:t>
            </a:r>
          </a:p>
          <a:p>
            <a:pPr lvl="1"/>
            <a:endParaRPr lang="en-US" sz="2900" dirty="0"/>
          </a:p>
        </p:txBody>
      </p:sp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10E29EC7-F137-684A-BA0F-FCC7CFC4BF4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132" y="1635825"/>
            <a:ext cx="2815065" cy="2946401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B4D9DF-240A-1743-9980-DA495B75400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581" r="8040" b="8213"/>
          <a:stretch/>
        </p:blipFill>
        <p:spPr>
          <a:xfrm>
            <a:off x="2619213" y="4457379"/>
            <a:ext cx="1961609" cy="202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541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7A6ED-EFA5-0341-AAE1-907230E9A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956" y="247972"/>
            <a:ext cx="10647766" cy="752126"/>
          </a:xfrm>
        </p:spPr>
        <p:txBody>
          <a:bodyPr>
            <a:normAutofit/>
          </a:bodyPr>
          <a:lstStyle/>
          <a:p>
            <a:r>
              <a:rPr lang="en-US" dirty="0"/>
              <a:t>RAICA and Impact Earth- “Bucket Exchange”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47C09-B616-F841-9C88-BAFEB2CFE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060" y="808074"/>
            <a:ext cx="7534940" cy="6049925"/>
          </a:xfrm>
        </p:spPr>
        <p:txBody>
          <a:bodyPr>
            <a:normAutofit fontScale="92500"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sz="3800" dirty="0"/>
              <a:t>How it works:</a:t>
            </a:r>
          </a:p>
          <a:p>
            <a:pPr lvl="1"/>
            <a:r>
              <a:rPr lang="en-US" sz="2900" dirty="0"/>
              <a:t>Subscribers receive an air-tight bucket to collect household food waste and </a:t>
            </a:r>
            <a:r>
              <a:rPr lang="en-US" sz="2900" dirty="0" err="1"/>
              <a:t>compostables</a:t>
            </a:r>
            <a:endParaRPr lang="en-US" sz="2900" dirty="0"/>
          </a:p>
          <a:p>
            <a:pPr lvl="2"/>
            <a:r>
              <a:rPr lang="en-US" sz="2500" dirty="0"/>
              <a:t>See list of </a:t>
            </a:r>
            <a:r>
              <a:rPr lang="en-US" sz="2500" dirty="0">
                <a:hlinkClick r:id="rId3"/>
              </a:rPr>
              <a:t>Impact Earth Accepted Materials</a:t>
            </a:r>
            <a:endParaRPr lang="en-US" sz="2500" dirty="0"/>
          </a:p>
          <a:p>
            <a:pPr lvl="1"/>
            <a:r>
              <a:rPr lang="en-US" sz="2900" dirty="0"/>
              <a:t>Subscribers bring their full buckets to their House of Worship or another exchange location on designated days to swap it for a clean one</a:t>
            </a:r>
          </a:p>
          <a:p>
            <a:pPr lvl="2"/>
            <a:r>
              <a:rPr lang="en-US" sz="2500" dirty="0"/>
              <a:t>Coordinate with Impact Earth for a time and location at your House of Worship</a:t>
            </a:r>
          </a:p>
          <a:p>
            <a:pPr lvl="3"/>
            <a:r>
              <a:rPr lang="en-US" sz="2300" dirty="0"/>
              <a:t>Requires a minimum of 12 subscribers </a:t>
            </a:r>
          </a:p>
          <a:p>
            <a:pPr lvl="3"/>
            <a:r>
              <a:rPr lang="en-US" sz="2300" dirty="0"/>
              <a:t>Space for two pallets (about 5ft X 12ft. )</a:t>
            </a:r>
          </a:p>
          <a:p>
            <a:pPr lvl="3"/>
            <a:r>
              <a:rPr lang="en-US" sz="2300" dirty="0"/>
              <a:t>Drop off and pick up of pallets on same day</a:t>
            </a:r>
          </a:p>
          <a:p>
            <a:pPr lvl="2"/>
            <a:r>
              <a:rPr lang="en-US" sz="2500" dirty="0"/>
              <a:t>Community drop-off locations also available (see website </a:t>
            </a:r>
            <a:r>
              <a:rPr lang="en-US" sz="2500" dirty="0">
                <a:hlinkClick r:id="rId4"/>
              </a:rPr>
              <a:t>www.Impactearthroc.com/services</a:t>
            </a:r>
            <a:r>
              <a:rPr lang="en-US" sz="2500" dirty="0"/>
              <a:t>) </a:t>
            </a:r>
          </a:p>
        </p:txBody>
      </p:sp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10E29EC7-F137-684A-BA0F-FCC7CFC4BF4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132" y="1635825"/>
            <a:ext cx="2815065" cy="2946401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B4D9DF-240A-1743-9980-DA495B75400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581" r="8040" b="8213"/>
          <a:stretch/>
        </p:blipFill>
        <p:spPr>
          <a:xfrm>
            <a:off x="2619213" y="4457379"/>
            <a:ext cx="1961609" cy="202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314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9AA71-23F6-1F40-A92D-54FDEE558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ImpactEarth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27A94-460A-8E41-9F3B-8AEEB610F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Bucket Exchange video 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19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9FD7E-05C4-1F4A-A441-1206F1D1F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On-site Composting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9AA13-1FD3-2048-8408-6154648513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Information and support for setting up a compost system can be obtained at Cornell Cooperative Extension (</a:t>
            </a:r>
            <a:r>
              <a:rPr lang="en-US" dirty="0">
                <a:hlinkClick r:id="rId2"/>
              </a:rPr>
              <a:t>http://monroe.cce.cornell.edu/horticulture/compost-resources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Options include:</a:t>
            </a:r>
          </a:p>
          <a:p>
            <a:r>
              <a:rPr lang="en-US" dirty="0"/>
              <a:t>Outdoor Composting</a:t>
            </a:r>
          </a:p>
          <a:p>
            <a:pPr lvl="1"/>
            <a:r>
              <a:rPr lang="en-US" dirty="0"/>
              <a:t>Simple composting structures can be easily constructed from chicken wire or wood.  </a:t>
            </a:r>
          </a:p>
          <a:p>
            <a:pPr lvl="1"/>
            <a:r>
              <a:rPr lang="en-US" dirty="0"/>
              <a:t>Commercial bins can also be purchased.</a:t>
            </a:r>
          </a:p>
          <a:p>
            <a:r>
              <a:rPr lang="en-US" dirty="0"/>
              <a:t>Indoor Composting</a:t>
            </a:r>
          </a:p>
          <a:p>
            <a:pPr lvl="1"/>
            <a:r>
              <a:rPr lang="en-US" dirty="0"/>
              <a:t>Worm bins can be constructed or purchased to compost in your garage, basement or under your kitchen counter.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1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697</Words>
  <Application>Microsoft Macintosh PowerPoint</Application>
  <PresentationFormat>Widescreen</PresentationFormat>
  <Paragraphs>65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Rochester Area Climate Action (RAICA)</vt:lpstr>
      <vt:lpstr>Who we are:</vt:lpstr>
      <vt:lpstr>PowerPoint Presentation</vt:lpstr>
      <vt:lpstr>Why is composting important</vt:lpstr>
      <vt:lpstr>RAICA and Impact Earth</vt:lpstr>
      <vt:lpstr>RAICA and Impact Earth- Commercial Hauling</vt:lpstr>
      <vt:lpstr>RAICA and Impact Earth- “Bucket Exchange”</vt:lpstr>
      <vt:lpstr>ImpactEarth </vt:lpstr>
      <vt:lpstr>On-site Composting</vt:lpstr>
      <vt:lpstr>Managing the investment in a commercial composting service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Rochester Area Climate Action (RAICA)</dc:title>
  <dc:creator>Jacqueline Ebner</dc:creator>
  <cp:lastModifiedBy>Jacqueline Ebner</cp:lastModifiedBy>
  <cp:revision>17</cp:revision>
  <dcterms:created xsi:type="dcterms:W3CDTF">2019-10-08T13:36:42Z</dcterms:created>
  <dcterms:modified xsi:type="dcterms:W3CDTF">2019-11-13T16:24:41Z</dcterms:modified>
</cp:coreProperties>
</file>