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4" r:id="rId4"/>
    <p:sldId id="259" r:id="rId5"/>
    <p:sldId id="260" r:id="rId6"/>
    <p:sldId id="261" r:id="rId7"/>
    <p:sldId id="262" r:id="rId8"/>
    <p:sldId id="263" r:id="rId9"/>
    <p:sldId id="265" r:id="rId10"/>
    <p:sldId id="271" r:id="rId11"/>
    <p:sldId id="267" r:id="rId12"/>
    <p:sldId id="266" r:id="rId13"/>
    <p:sldId id="268" r:id="rId14"/>
    <p:sldId id="269" r:id="rId15"/>
    <p:sldId id="270" r:id="rId16"/>
    <p:sldId id="274" r:id="rId17"/>
    <p:sldId id="272" r:id="rId18"/>
    <p:sldId id="275" r:id="rId19"/>
    <p:sldId id="276" r:id="rId20"/>
    <p:sldId id="25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3C2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showGuides="1">
      <p:cViewPr varScale="1">
        <p:scale>
          <a:sx n="66" d="100"/>
          <a:sy n="66" d="100"/>
        </p:scale>
        <p:origin x="31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7399C2-AB01-4C41-82CD-BD344B88E9B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179180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7399C2-AB01-4C41-82CD-BD344B88E9B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3553254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7399C2-AB01-4C41-82CD-BD344B88E9B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704324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7399C2-AB01-4C41-82CD-BD344B88E9B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79667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7399C2-AB01-4C41-82CD-BD344B88E9B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2489562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7399C2-AB01-4C41-82CD-BD344B88E9B5}"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3938419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7399C2-AB01-4C41-82CD-BD344B88E9B5}" type="datetimeFigureOut">
              <a:rPr lang="en-US" smtClean="0"/>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859992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7399C2-AB01-4C41-82CD-BD344B88E9B5}" type="datetimeFigureOut">
              <a:rPr lang="en-US" smtClean="0"/>
              <a:t>5/13/2024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3019422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399C2-AB01-4C41-82CD-BD344B88E9B5}" type="datetimeFigureOut">
              <a:rPr lang="en-US" smtClean="0"/>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289583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7399C2-AB01-4C41-82CD-BD344B88E9B5}"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1743902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7399C2-AB01-4C41-82CD-BD344B88E9B5}"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8E388F-0AB2-407E-9B35-54DA989762C8}" type="slidenum">
              <a:rPr lang="en-US" smtClean="0"/>
              <a:t>‹#›</a:t>
            </a:fld>
            <a:endParaRPr lang="en-US"/>
          </a:p>
        </p:txBody>
      </p:sp>
    </p:spTree>
    <p:extLst>
      <p:ext uri="{BB962C8B-B14F-4D97-AF65-F5344CB8AC3E}">
        <p14:creationId xmlns:p14="http://schemas.microsoft.com/office/powerpoint/2010/main" val="1983000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7399C2-AB01-4C41-82CD-BD344B88E9B5}" type="datetimeFigureOut">
              <a:rPr lang="en-US" smtClean="0"/>
              <a:t>5/13/2024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8E388F-0AB2-407E-9B35-54DA989762C8}" type="slidenum">
              <a:rPr lang="en-US" smtClean="0"/>
              <a:t>‹#›</a:t>
            </a:fld>
            <a:endParaRPr lang="en-US"/>
          </a:p>
        </p:txBody>
      </p:sp>
    </p:spTree>
    <p:extLst>
      <p:ext uri="{BB962C8B-B14F-4D97-AF65-F5344CB8AC3E}">
        <p14:creationId xmlns:p14="http://schemas.microsoft.com/office/powerpoint/2010/main" val="831505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ysenate.gov/search/legislation" TargetMode="External"/><Relationship Id="rId2" Type="http://schemas.openxmlformats.org/officeDocument/2006/relationships/hyperlink" Target="https://nyassembly.gov/leg/?sh=advanced" TargetMode="External"/><Relationship Id="rId1" Type="http://schemas.openxmlformats.org/officeDocument/2006/relationships/slideLayout" Target="../slideLayouts/slideLayout7.xml"/><Relationship Id="rId4" Type="http://schemas.openxmlformats.org/officeDocument/2006/relationships/hyperlink" Target="https://www.congress.gov/"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bit.ly/3LIqGUb"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s://nyassembly.gov/leg/?term=2023&amp;bn=S02935"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clarks@nyassembly.gov" TargetMode="External"/><Relationship Id="rId2" Type="http://schemas.openxmlformats.org/officeDocument/2006/relationships/hyperlink" Target="mailto:jkeev101@gmail.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bit.ly/3LIqGUb"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bit.ly/3LIqGUb"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lwv-rma.org/" TargetMode="External"/><Relationship Id="rId7" Type="http://schemas.openxmlformats.org/officeDocument/2006/relationships/image" Target="../media/image5.png"/><Relationship Id="rId2" Type="http://schemas.openxmlformats.org/officeDocument/2006/relationships/hyperlink" Target="https://www2.monroecounty.gov/etc/voter/" TargetMode="Externa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hyperlink" Target="https://bit.ly/3LIqGU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C7808-6044-A85B-A92F-6E1B2E232660}"/>
              </a:ext>
            </a:extLst>
          </p:cNvPr>
          <p:cNvSpPr>
            <a:spLocks noGrp="1"/>
          </p:cNvSpPr>
          <p:nvPr>
            <p:ph type="ctrTitle"/>
          </p:nvPr>
        </p:nvSpPr>
        <p:spPr/>
        <p:txBody>
          <a:bodyPr/>
          <a:lstStyle/>
          <a:p>
            <a:r>
              <a:rPr lang="en-US" sz="1800" b="1" i="0" u="none" strike="noStrike" dirty="0">
                <a:solidFill>
                  <a:srgbClr val="000000"/>
                </a:solidFill>
                <a:effectLst/>
                <a:latin typeface="Arial" panose="020B0604020202020204" pitchFamily="34" charset="0"/>
              </a:rPr>
              <a:t> </a:t>
            </a:r>
            <a:r>
              <a:rPr lang="en-US" sz="4400" b="1" i="0" u="none" strike="noStrike" dirty="0">
                <a:solidFill>
                  <a:srgbClr val="000000"/>
                </a:solidFill>
                <a:effectLst/>
                <a:latin typeface="Arial" panose="020B0604020202020204" pitchFamily="34" charset="0"/>
              </a:rPr>
              <a:t>Effective Faith-based Advocacy</a:t>
            </a:r>
            <a:br>
              <a:rPr lang="en-US" sz="1800" b="1" i="0" u="none" strike="noStrike" dirty="0">
                <a:solidFill>
                  <a:srgbClr val="000000"/>
                </a:solidFill>
                <a:effectLst/>
                <a:latin typeface="Arial" panose="020B0604020202020204" pitchFamily="34" charset="0"/>
              </a:rPr>
            </a:br>
            <a:endParaRPr lang="en-US" dirty="0"/>
          </a:p>
        </p:txBody>
      </p:sp>
      <p:sp>
        <p:nvSpPr>
          <p:cNvPr id="3" name="Subtitle 2">
            <a:extLst>
              <a:ext uri="{FF2B5EF4-FFF2-40B4-BE49-F238E27FC236}">
                <a16:creationId xmlns:a16="http://schemas.microsoft.com/office/drawing/2014/main" id="{DB0A48AF-7120-7302-D72E-A401882E1C3B}"/>
              </a:ext>
            </a:extLst>
          </p:cNvPr>
          <p:cNvSpPr>
            <a:spLocks noGrp="1"/>
          </p:cNvSpPr>
          <p:nvPr>
            <p:ph type="subTitle" idx="1"/>
          </p:nvPr>
        </p:nvSpPr>
        <p:spPr/>
        <p:txBody>
          <a:bodyPr>
            <a:noAutofit/>
          </a:bodyPr>
          <a:lstStyle/>
          <a:p>
            <a:r>
              <a:rPr lang="en-US" sz="2800" dirty="0"/>
              <a:t>Second workshop session, in Adult Lounge</a:t>
            </a:r>
          </a:p>
          <a:p>
            <a:r>
              <a:rPr lang="en-US" sz="2800" dirty="0"/>
              <a:t>led by</a:t>
            </a:r>
          </a:p>
          <a:p>
            <a:r>
              <a:rPr lang="en-US" sz="2800" dirty="0"/>
              <a:t>John </a:t>
            </a:r>
            <a:r>
              <a:rPr lang="en-US" sz="2800" dirty="0" err="1"/>
              <a:t>Keevert</a:t>
            </a:r>
            <a:endParaRPr lang="en-US" sz="2800" dirty="0"/>
          </a:p>
          <a:p>
            <a:r>
              <a:rPr lang="en-US" sz="2800" dirty="0"/>
              <a:t>	Assemblywoman Sarah Clark</a:t>
            </a:r>
          </a:p>
        </p:txBody>
      </p:sp>
    </p:spTree>
    <p:extLst>
      <p:ext uri="{BB962C8B-B14F-4D97-AF65-F5344CB8AC3E}">
        <p14:creationId xmlns:p14="http://schemas.microsoft.com/office/powerpoint/2010/main" val="340753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46CF31-4E99-FF4B-1B17-DF9B141A9A9F}"/>
              </a:ext>
            </a:extLst>
          </p:cNvPr>
          <p:cNvSpPr txBox="1"/>
          <p:nvPr/>
        </p:nvSpPr>
        <p:spPr>
          <a:xfrm>
            <a:off x="816077" y="688258"/>
            <a:ext cx="7561007" cy="5816977"/>
          </a:xfrm>
          <a:prstGeom prst="rect">
            <a:avLst/>
          </a:prstGeom>
          <a:noFill/>
        </p:spPr>
        <p:txBody>
          <a:bodyPr wrap="square" rtlCol="0">
            <a:spAutoFit/>
          </a:bodyPr>
          <a:lstStyle/>
          <a:p>
            <a:r>
              <a:rPr lang="en-US" sz="4800" dirty="0"/>
              <a:t>HOW DO I GET INFO ON CURRENT LEGISLATION? </a:t>
            </a:r>
          </a:p>
          <a:p>
            <a:endParaRPr lang="en-US" dirty="0"/>
          </a:p>
          <a:p>
            <a:r>
              <a:rPr lang="en-US" sz="2400" dirty="0">
                <a:hlinkClick r:id="rId2">
                  <a:extLst>
                    <a:ext uri="{A12FA001-AC4F-418D-AE19-62706E023703}">
                      <ahyp:hlinkClr xmlns:ahyp="http://schemas.microsoft.com/office/drawing/2018/hyperlinkcolor" val="tx"/>
                    </a:ext>
                  </a:extLst>
                </a:hlinkClick>
              </a:rPr>
              <a:t>https://nyassembly.gov/leg/?sh=advanced</a:t>
            </a:r>
            <a:r>
              <a:rPr lang="en-US" sz="2400" dirty="0"/>
              <a:t> </a:t>
            </a:r>
          </a:p>
          <a:p>
            <a:endParaRPr lang="en-US" sz="2400" dirty="0"/>
          </a:p>
          <a:p>
            <a:r>
              <a:rPr lang="en-US" sz="2400" dirty="0">
                <a:hlinkClick r:id="rId3">
                  <a:extLst>
                    <a:ext uri="{A12FA001-AC4F-418D-AE19-62706E023703}">
                      <ahyp:hlinkClr xmlns:ahyp="http://schemas.microsoft.com/office/drawing/2018/hyperlinkcolor" val="tx"/>
                    </a:ext>
                  </a:extLst>
                </a:hlinkClick>
              </a:rPr>
              <a:t>https://www.nysenate.gov/search/legislation</a:t>
            </a:r>
            <a:r>
              <a:rPr lang="en-US" sz="2400" dirty="0"/>
              <a:t> </a:t>
            </a:r>
          </a:p>
          <a:p>
            <a:endParaRPr lang="en-US" sz="2400" dirty="0"/>
          </a:p>
          <a:p>
            <a:r>
              <a:rPr lang="en-US" sz="2400" dirty="0">
                <a:hlinkClick r:id="rId4">
                  <a:extLst>
                    <a:ext uri="{A12FA001-AC4F-418D-AE19-62706E023703}">
                      <ahyp:hlinkClr xmlns:ahyp="http://schemas.microsoft.com/office/drawing/2018/hyperlinkcolor" val="tx"/>
                    </a:ext>
                  </a:extLst>
                </a:hlinkClick>
              </a:rPr>
              <a:t>https://www.congress.gov/</a:t>
            </a:r>
            <a:r>
              <a:rPr lang="en-US" sz="2400" dirty="0"/>
              <a:t> </a:t>
            </a:r>
          </a:p>
          <a:p>
            <a:endParaRPr lang="en-US" sz="2400" dirty="0"/>
          </a:p>
          <a:p>
            <a:r>
              <a:rPr lang="en-US" sz="2400" dirty="0"/>
              <a:t>These sites let you see summaries as well as complete bills, who sponsors are, if bill has been sent to committee, and any votes on it.   Good to look this up before advocating for a bill. </a:t>
            </a:r>
          </a:p>
          <a:p>
            <a:endParaRPr lang="en-US" dirty="0"/>
          </a:p>
        </p:txBody>
      </p:sp>
    </p:spTree>
    <p:extLst>
      <p:ext uri="{BB962C8B-B14F-4D97-AF65-F5344CB8AC3E}">
        <p14:creationId xmlns:p14="http://schemas.microsoft.com/office/powerpoint/2010/main" val="1338297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E550C36-DCF7-78AE-BE7C-000C65F58848}"/>
              </a:ext>
            </a:extLst>
          </p:cNvPr>
          <p:cNvSpPr txBox="1"/>
          <p:nvPr/>
        </p:nvSpPr>
        <p:spPr>
          <a:xfrm>
            <a:off x="649431" y="254075"/>
            <a:ext cx="7845137" cy="6525761"/>
          </a:xfrm>
          <a:prstGeom prst="rect">
            <a:avLst/>
          </a:prstGeom>
          <a:noFill/>
        </p:spPr>
        <p:txBody>
          <a:bodyPr wrap="square" rtlCol="0">
            <a:spAutoFit/>
          </a:bodyPr>
          <a:lstStyle/>
          <a:p>
            <a:r>
              <a:rPr lang="en-US" sz="5400" dirty="0"/>
              <a:t>WHAT ARE WAYS TO INFLUENCE LEGISLATORS? </a:t>
            </a:r>
          </a:p>
          <a:p>
            <a:endParaRPr lang="en-US" sz="2200" dirty="0"/>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Sign or generate  a petition, on paper or online</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Write a letter/postcard to legislators</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Lobby legislator in person or online</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Speak out at public meetings/town halls</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Write Letter To Editor/ op ed about climate change and need to act</a:t>
            </a:r>
          </a:p>
          <a:p>
            <a:pPr marL="0" marR="0" indent="45720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Post on social media about climate change and tag legislator</a:t>
            </a:r>
          </a:p>
          <a:p>
            <a:pPr marL="0" marR="0" indent="45720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Call legislator’s office, leave message or talk to staff following issue</a:t>
            </a:r>
          </a:p>
          <a:p>
            <a:pPr marR="0">
              <a:lnSpc>
                <a:spcPct val="107000"/>
              </a:lnSpc>
              <a:spcBef>
                <a:spcPts val="0"/>
              </a:spcBef>
              <a:spcAft>
                <a:spcPts val="80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WHAT INPUTS DO LEGISLATORS PAY THE MOST ATTENTION TO?  Probably calls + lobby visits.</a:t>
            </a:r>
          </a:p>
          <a:p>
            <a:endParaRPr lang="en-US" sz="2200" dirty="0"/>
          </a:p>
          <a:p>
            <a:endParaRPr lang="en-US" dirty="0"/>
          </a:p>
        </p:txBody>
      </p:sp>
    </p:spTree>
    <p:extLst>
      <p:ext uri="{BB962C8B-B14F-4D97-AF65-F5344CB8AC3E}">
        <p14:creationId xmlns:p14="http://schemas.microsoft.com/office/powerpoint/2010/main" val="38702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2">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499"/>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499"/>
                                          </p:stCondLst>
                                        </p:cTn>
                                        <p:tgtEl>
                                          <p:spTgt spid="2">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499"/>
                                          </p:stCondLst>
                                        </p:cTn>
                                        <p:tgtEl>
                                          <p:spTgt spid="2">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499"/>
                                          </p:stCondLst>
                                        </p:cTn>
                                        <p:tgtEl>
                                          <p:spTgt spid="2">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499"/>
                                          </p:stCondLst>
                                        </p:cTn>
                                        <p:tgtEl>
                                          <p:spTgt spid="2">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A758D23-70B7-8C2A-BE82-E4F616B6C1B0}"/>
              </a:ext>
            </a:extLst>
          </p:cNvPr>
          <p:cNvSpPr txBox="1"/>
          <p:nvPr/>
        </p:nvSpPr>
        <p:spPr>
          <a:xfrm>
            <a:off x="685801" y="779318"/>
            <a:ext cx="8052954" cy="4739759"/>
          </a:xfrm>
          <a:prstGeom prst="rect">
            <a:avLst/>
          </a:prstGeom>
          <a:noFill/>
        </p:spPr>
        <p:txBody>
          <a:bodyPr wrap="square" rtlCol="0">
            <a:spAutoFit/>
          </a:bodyPr>
          <a:lstStyle/>
          <a:p>
            <a:r>
              <a:rPr lang="en-US" sz="5400" dirty="0"/>
              <a:t>DOES IT MATTER WHEN WE ACT?</a:t>
            </a:r>
          </a:p>
          <a:p>
            <a:endParaRPr lang="en-US" dirty="0"/>
          </a:p>
          <a:p>
            <a:r>
              <a:rPr lang="en-US" sz="2200" dirty="0"/>
              <a:t>US Congress (House)  and NYS Legislature work on two year cycles.   A bill introduced anytime in the cycle can be voted on, but if not enacted, it dies at the end of the cycle and must be re-introduced. </a:t>
            </a:r>
          </a:p>
          <a:p>
            <a:endParaRPr lang="en-US" sz="2200" dirty="0"/>
          </a:p>
          <a:p>
            <a:r>
              <a:rPr lang="en-US" sz="2200" dirty="0"/>
              <a:t>Timing details for NYS legislature</a:t>
            </a:r>
          </a:p>
          <a:p>
            <a:endParaRPr lang="en-US" sz="2200" dirty="0"/>
          </a:p>
          <a:p>
            <a:endParaRPr lang="en-US" sz="2200" dirty="0"/>
          </a:p>
          <a:p>
            <a:r>
              <a:rPr lang="en-US" sz="2200" dirty="0"/>
              <a:t>Fall  January   February	March  </a:t>
            </a:r>
            <a:r>
              <a:rPr lang="en-US" sz="2200" i="1" dirty="0">
                <a:solidFill>
                  <a:srgbClr val="C00000"/>
                </a:solidFill>
              </a:rPr>
              <a:t>Budget due 4/1</a:t>
            </a:r>
            <a:r>
              <a:rPr lang="en-US" sz="2200" i="1" dirty="0"/>
              <a:t>  </a:t>
            </a:r>
            <a:r>
              <a:rPr lang="en-US" sz="2200" dirty="0"/>
              <a:t>April   May    June</a:t>
            </a:r>
          </a:p>
        </p:txBody>
      </p:sp>
    </p:spTree>
    <p:extLst>
      <p:ext uri="{BB962C8B-B14F-4D97-AF65-F5344CB8AC3E}">
        <p14:creationId xmlns:p14="http://schemas.microsoft.com/office/powerpoint/2010/main" val="895621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A6E5404-1CB1-643B-647A-98A7F9BA909D}"/>
              </a:ext>
            </a:extLst>
          </p:cNvPr>
          <p:cNvSpPr txBox="1"/>
          <p:nvPr/>
        </p:nvSpPr>
        <p:spPr>
          <a:xfrm>
            <a:off x="602673" y="529937"/>
            <a:ext cx="7938654" cy="6555641"/>
          </a:xfrm>
          <a:prstGeom prst="rect">
            <a:avLst/>
          </a:prstGeom>
          <a:noFill/>
        </p:spPr>
        <p:txBody>
          <a:bodyPr wrap="square" rtlCol="0">
            <a:spAutoFit/>
          </a:bodyPr>
          <a:lstStyle/>
          <a:p>
            <a:r>
              <a:rPr lang="en-US" sz="4800" dirty="0"/>
              <a:t>WHAT ARE GUIDELINES FOR LOBBYING LEGISLATORS</a:t>
            </a:r>
          </a:p>
          <a:p>
            <a:endParaRPr lang="en-US" dirty="0"/>
          </a:p>
          <a:p>
            <a:r>
              <a:rPr lang="en-US" sz="2200" dirty="0"/>
              <a:t>Check out </a:t>
            </a:r>
            <a:r>
              <a:rPr lang="en-US" sz="2200" b="1" dirty="0"/>
              <a:t>Common Cause Lobby Guide </a:t>
            </a:r>
            <a:r>
              <a:rPr lang="en-US" sz="2200" dirty="0"/>
              <a:t>at </a:t>
            </a:r>
            <a:r>
              <a:rPr lang="en-US" sz="2400" dirty="0">
                <a:hlinkClick r:id="rId2">
                  <a:extLst>
                    <a:ext uri="{A12FA001-AC4F-418D-AE19-62706E023703}">
                      <ahyp:hlinkClr xmlns:ahyp="http://schemas.microsoft.com/office/drawing/2018/hyperlinkcolor" val="tx"/>
                    </a:ext>
                  </a:extLst>
                </a:hlinkClick>
              </a:rPr>
              <a:t>https://bit.ly/3LIqGUb</a:t>
            </a:r>
            <a:r>
              <a:rPr lang="en-US" sz="2400" dirty="0"/>
              <a:t>  </a:t>
            </a:r>
          </a:p>
          <a:p>
            <a:endParaRPr lang="en-US" sz="2200" dirty="0"/>
          </a:p>
          <a:p>
            <a:endParaRPr lang="en-US" sz="2200" dirty="0"/>
          </a:p>
          <a:p>
            <a:r>
              <a:rPr lang="en-US" sz="2200" dirty="0"/>
              <a:t>Begin your meeting with a compliment. Be friendly, polite, and dress respectfully.   Be on time.  Respect their time, they may have another group in 30 min.  Try to build a positive relationship with legislator and staff, they don’t have to find time to meet with you. </a:t>
            </a:r>
          </a:p>
          <a:p>
            <a:r>
              <a:rPr lang="en-US" sz="2200" dirty="0"/>
              <a:t>Have a printed fact sheet on your issue to leave with them. </a:t>
            </a:r>
          </a:p>
          <a:p>
            <a:r>
              <a:rPr lang="en-US" sz="2200" dirty="0"/>
              <a:t>Show how your issue will benefit their district.</a:t>
            </a:r>
          </a:p>
          <a:p>
            <a:r>
              <a:rPr lang="en-US" sz="2200" dirty="0"/>
              <a:t>Keep credibility, never misinform; say you when don’t know, and  get back to them with an answer afterward</a:t>
            </a:r>
          </a:p>
          <a:p>
            <a:endParaRPr lang="en-US" sz="2200" dirty="0"/>
          </a:p>
          <a:p>
            <a:endParaRPr lang="en-US" sz="2200" dirty="0"/>
          </a:p>
          <a:p>
            <a:endParaRPr lang="en-US" dirty="0"/>
          </a:p>
        </p:txBody>
      </p:sp>
    </p:spTree>
    <p:extLst>
      <p:ext uri="{BB962C8B-B14F-4D97-AF65-F5344CB8AC3E}">
        <p14:creationId xmlns:p14="http://schemas.microsoft.com/office/powerpoint/2010/main" val="3355136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1FAC18-C4BC-0A20-94F8-34E22B7B8E16}"/>
              </a:ext>
            </a:extLst>
          </p:cNvPr>
          <p:cNvSpPr txBox="1"/>
          <p:nvPr/>
        </p:nvSpPr>
        <p:spPr>
          <a:xfrm>
            <a:off x="1018309" y="426027"/>
            <a:ext cx="7637319" cy="5170646"/>
          </a:xfrm>
          <a:prstGeom prst="rect">
            <a:avLst/>
          </a:prstGeom>
          <a:noFill/>
        </p:spPr>
        <p:txBody>
          <a:bodyPr wrap="square" rtlCol="0">
            <a:spAutoFit/>
          </a:bodyPr>
          <a:lstStyle/>
          <a:p>
            <a:r>
              <a:rPr lang="en-US" sz="4800" dirty="0"/>
              <a:t>WHAT ARE GUIDELINES FOR LOBBYING LEGISLATORS</a:t>
            </a:r>
          </a:p>
          <a:p>
            <a:endParaRPr lang="en-US" dirty="0"/>
          </a:p>
          <a:p>
            <a:endParaRPr lang="en-US" sz="2200" dirty="0"/>
          </a:p>
          <a:p>
            <a:r>
              <a:rPr lang="en-US" sz="2200" dirty="0"/>
              <a:t>You want to share your opinion, but also find out where they stand, so let them talk.   Some may steer conversation away from issue to avoid answering.   Politely re-direct to your issue. </a:t>
            </a:r>
          </a:p>
          <a:p>
            <a:endParaRPr lang="en-US" sz="2200" dirty="0"/>
          </a:p>
          <a:p>
            <a:endParaRPr lang="en-US" sz="2200" b="1" dirty="0"/>
          </a:p>
          <a:p>
            <a:r>
              <a:rPr lang="en-US" sz="2200" b="1" dirty="0"/>
              <a:t>Be strategic</a:t>
            </a:r>
            <a:r>
              <a:rPr lang="en-US" sz="2200" dirty="0"/>
              <a:t>. Focus your eﬀorts on persuadable “swing” votes, or on bumping up allies to champions and co-signers. Don’t waste your time on avowed opponents.</a:t>
            </a:r>
          </a:p>
          <a:p>
            <a:endParaRPr lang="en-US" dirty="0"/>
          </a:p>
        </p:txBody>
      </p:sp>
    </p:spTree>
    <p:extLst>
      <p:ext uri="{BB962C8B-B14F-4D97-AF65-F5344CB8AC3E}">
        <p14:creationId xmlns:p14="http://schemas.microsoft.com/office/powerpoint/2010/main" val="27605471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CE85D9C-EF34-47EC-0648-7A9EC76B1100}"/>
              </a:ext>
            </a:extLst>
          </p:cNvPr>
          <p:cNvSpPr txBox="1"/>
          <p:nvPr/>
        </p:nvSpPr>
        <p:spPr>
          <a:xfrm>
            <a:off x="442452" y="694515"/>
            <a:ext cx="8119657" cy="6217087"/>
          </a:xfrm>
          <a:prstGeom prst="rect">
            <a:avLst/>
          </a:prstGeom>
          <a:noFill/>
        </p:spPr>
        <p:txBody>
          <a:bodyPr wrap="square" rtlCol="0">
            <a:spAutoFit/>
          </a:bodyPr>
          <a:lstStyle/>
          <a:p>
            <a:r>
              <a:rPr lang="en-US" sz="4000" dirty="0"/>
              <a:t>WHAT DOES A GOOD LOBBY SESSION LOOK LIKE?</a:t>
            </a:r>
          </a:p>
          <a:p>
            <a:r>
              <a:rPr lang="en-US" sz="2000" b="1" dirty="0"/>
              <a:t>Thank legislator for seeing you, and for any measure they supported that you liked.</a:t>
            </a:r>
            <a:r>
              <a:rPr lang="en-US" dirty="0"/>
              <a:t>   </a:t>
            </a:r>
            <a:r>
              <a:rPr lang="en-US" sz="2000" b="1" dirty="0"/>
              <a:t>Then e</a:t>
            </a:r>
            <a:r>
              <a:rPr lang="en-US" sz="2000" b="1" dirty="0">
                <a:latin typeface="Calibri" panose="020F0502020204030204" pitchFamily="34" charset="0"/>
              </a:rPr>
              <a:t>veryone Introduce themselves: Name, neighborhood and share one way that climate justice would benefit them/ their community, or why they care about climate change. </a:t>
            </a:r>
          </a:p>
          <a:p>
            <a:endParaRPr lang="en-US" sz="2000" b="1" dirty="0">
              <a:latin typeface="Calibri" panose="020F0502020204030204" pitchFamily="34" charset="0"/>
            </a:endParaRPr>
          </a:p>
          <a:p>
            <a:r>
              <a:rPr lang="en-US" sz="2000" b="1" dirty="0">
                <a:latin typeface="Calibri" panose="020F0502020204030204" pitchFamily="34" charset="0"/>
              </a:rPr>
              <a:t>Facilitator starts review of the legislation desired, others  add specific  aspects/concerns</a:t>
            </a:r>
          </a:p>
          <a:p>
            <a:endParaRPr lang="en-US" sz="2000" b="1" dirty="0">
              <a:latin typeface="Calibri" panose="020F0502020204030204" pitchFamily="34" charset="0"/>
            </a:endParaRPr>
          </a:p>
          <a:p>
            <a:r>
              <a:rPr lang="en-US" sz="2000" b="1" dirty="0">
                <a:latin typeface="Calibri" panose="020F0502020204030204" pitchFamily="34" charset="0"/>
              </a:rPr>
              <a:t>Make the hard ask- will the legislator support/co-sponsor/ push leg leader?</a:t>
            </a:r>
          </a:p>
          <a:p>
            <a:endParaRPr lang="en-US" sz="2000" b="1" dirty="0">
              <a:latin typeface="Calibri" panose="020F0502020204030204" pitchFamily="34" charset="0"/>
            </a:endParaRPr>
          </a:p>
          <a:p>
            <a:r>
              <a:rPr lang="en-US" sz="2000" b="1" dirty="0">
                <a:latin typeface="Calibri" panose="020F0502020204030204" pitchFamily="34" charset="0"/>
              </a:rPr>
              <a:t>Wrap up and thank the representative/staff and participants</a:t>
            </a:r>
          </a:p>
          <a:p>
            <a:endParaRPr lang="en-US" sz="2000" b="1" dirty="0">
              <a:latin typeface="Calibri" panose="020F0502020204030204" pitchFamily="34" charset="0"/>
            </a:endParaRPr>
          </a:p>
          <a:p>
            <a:r>
              <a:rPr lang="en-US" sz="2000" b="1" dirty="0">
                <a:latin typeface="Calibri" panose="020F0502020204030204" pitchFamily="34" charset="0"/>
              </a:rPr>
              <a:t>Take photo and document on social media</a:t>
            </a:r>
          </a:p>
          <a:p>
            <a:endParaRPr lang="en-US" sz="2000" b="1" dirty="0">
              <a:latin typeface="Calibri" panose="020F0502020204030204" pitchFamily="34" charset="0"/>
            </a:endParaRPr>
          </a:p>
          <a:p>
            <a:r>
              <a:rPr lang="en-US" sz="2000" b="1" dirty="0">
                <a:latin typeface="Calibri" panose="020F0502020204030204" pitchFamily="34" charset="0"/>
              </a:rPr>
              <a:t>Take notes and follow up answering ? and supplying any info requested</a:t>
            </a:r>
            <a:endParaRPr lang="en-US" sz="2000" b="0" dirty="0">
              <a:latin typeface="Calibri" panose="020F0502020204030204" pitchFamily="34" charset="0"/>
            </a:endParaRPr>
          </a:p>
          <a:p>
            <a:endParaRPr lang="en-US" dirty="0"/>
          </a:p>
        </p:txBody>
      </p:sp>
    </p:spTree>
    <p:extLst>
      <p:ext uri="{BB962C8B-B14F-4D97-AF65-F5344CB8AC3E}">
        <p14:creationId xmlns:p14="http://schemas.microsoft.com/office/powerpoint/2010/main" val="3445843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21BC99B-8499-8BCE-3C86-13A12219F224}"/>
              </a:ext>
            </a:extLst>
          </p:cNvPr>
          <p:cNvSpPr txBox="1"/>
          <p:nvPr/>
        </p:nvSpPr>
        <p:spPr>
          <a:xfrm>
            <a:off x="322118" y="665017"/>
            <a:ext cx="8499764" cy="5478423"/>
          </a:xfrm>
          <a:prstGeom prst="rect">
            <a:avLst/>
          </a:prstGeom>
          <a:noFill/>
        </p:spPr>
        <p:txBody>
          <a:bodyPr wrap="square" rtlCol="0">
            <a:spAutoFit/>
          </a:bodyPr>
          <a:lstStyle/>
          <a:p>
            <a:r>
              <a:rPr lang="en-US" sz="4400" dirty="0"/>
              <a:t>The New York State Budget was hard fought, what’s in it for climate?</a:t>
            </a:r>
          </a:p>
          <a:p>
            <a:endParaRPr lang="en-US" sz="2000" dirty="0"/>
          </a:p>
          <a:p>
            <a:r>
              <a:rPr lang="en-US" sz="2200" b="1" dirty="0"/>
              <a:t>Statewide fossil fuel ban in new construction starting in 2026; &gt;7 2029</a:t>
            </a:r>
          </a:p>
          <a:p>
            <a:endParaRPr lang="en-US" sz="2200" dirty="0"/>
          </a:p>
          <a:p>
            <a:r>
              <a:rPr lang="en-US" sz="2200" dirty="0"/>
              <a:t>$400 million in funding for the Environmental Protection Fund</a:t>
            </a:r>
          </a:p>
          <a:p>
            <a:endParaRPr lang="en-US" sz="2200" dirty="0"/>
          </a:p>
          <a:p>
            <a:r>
              <a:rPr lang="en-US" sz="2200" dirty="0"/>
              <a:t>BPRA- brings </a:t>
            </a:r>
            <a:r>
              <a:rPr lang="en-US" sz="2200" b="0" u="none" strike="noStrike" dirty="0">
                <a:solidFill>
                  <a:srgbClr val="000000"/>
                </a:solidFill>
                <a:effectLst/>
                <a:latin typeface="Source Sans Pro" panose="020B0503030403020204" pitchFamily="34" charset="0"/>
              </a:rPr>
              <a:t>publicly produced, clean energy while shutting down six fracked gas power plants in Black, brown, and low-income areas</a:t>
            </a:r>
          </a:p>
          <a:p>
            <a:endParaRPr lang="en-US" sz="2200" dirty="0">
              <a:solidFill>
                <a:srgbClr val="000000"/>
              </a:solidFill>
              <a:latin typeface="Source Sans Pro" panose="020B0503030403020204" pitchFamily="34" charset="0"/>
            </a:endParaRPr>
          </a:p>
          <a:p>
            <a:r>
              <a:rPr lang="en-US" sz="2200" dirty="0">
                <a:solidFill>
                  <a:srgbClr val="000000"/>
                </a:solidFill>
                <a:latin typeface="Source Sans Pro" panose="020B0503030403020204" pitchFamily="34" charset="0"/>
              </a:rPr>
              <a:t>Cap + Invest- $ Billions for climate, 1/3 as rebates targeted to LMI families;  2/3 goes to </a:t>
            </a:r>
            <a:r>
              <a:rPr lang="en-US" sz="2200" b="0" i="0" u="none" strike="noStrike" dirty="0">
                <a:effectLst/>
                <a:latin typeface="Lilita One"/>
              </a:rPr>
              <a:t>Climate Action Fund   (Cap TBD)</a:t>
            </a:r>
            <a:endParaRPr lang="en-US" sz="2200" dirty="0"/>
          </a:p>
          <a:p>
            <a:endParaRPr lang="en-US" sz="2200" dirty="0"/>
          </a:p>
          <a:p>
            <a:r>
              <a:rPr lang="en-US" sz="2200" dirty="0"/>
              <a:t>Good labor standards for climate jobs</a:t>
            </a:r>
          </a:p>
        </p:txBody>
      </p:sp>
    </p:spTree>
    <p:extLst>
      <p:ext uri="{BB962C8B-B14F-4D97-AF65-F5344CB8AC3E}">
        <p14:creationId xmlns:p14="http://schemas.microsoft.com/office/powerpoint/2010/main" val="2217085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010A85-B57A-00A3-9B4F-20E270C3D67A}"/>
              </a:ext>
            </a:extLst>
          </p:cNvPr>
          <p:cNvSpPr txBox="1"/>
          <p:nvPr/>
        </p:nvSpPr>
        <p:spPr>
          <a:xfrm>
            <a:off x="259773" y="181957"/>
            <a:ext cx="8382781" cy="5927777"/>
          </a:xfrm>
          <a:prstGeom prst="rect">
            <a:avLst/>
          </a:prstGeom>
          <a:noFill/>
        </p:spPr>
        <p:txBody>
          <a:bodyPr wrap="square" rtlCol="0">
            <a:spAutoFit/>
          </a:bodyPr>
          <a:lstStyle/>
          <a:p>
            <a:pPr algn="ctr"/>
            <a:r>
              <a:rPr lang="en-US" sz="4400" dirty="0"/>
              <a:t>WHAT NYS BILLS DOES THE ENVIRONMENTAL JUSTICE COMMUNITY STILL WANT?</a:t>
            </a:r>
          </a:p>
          <a:p>
            <a:endParaRPr lang="en-US" dirty="0"/>
          </a:p>
          <a:p>
            <a:endParaRPr lang="en-US" dirty="0"/>
          </a:p>
          <a:p>
            <a:pPr marL="914400" lvl="0" indent="-349250" algn="l" rtl="0">
              <a:lnSpc>
                <a:spcPct val="115000"/>
              </a:lnSpc>
              <a:spcBef>
                <a:spcPts val="0"/>
              </a:spcBef>
              <a:spcAft>
                <a:spcPts val="0"/>
              </a:spcAft>
              <a:buClr>
                <a:schemeClr val="dk1"/>
              </a:buClr>
              <a:buSzPts val="1900"/>
              <a:buFont typeface="Poppins"/>
              <a:buAutoNum type="arabicPeriod"/>
            </a:pPr>
            <a:r>
              <a:rPr lang="en-US" sz="2400" dirty="0">
                <a:solidFill>
                  <a:schemeClr val="dk1"/>
                </a:solidFill>
                <a:ea typeface="Poppins"/>
                <a:cs typeface="Poppins"/>
                <a:sym typeface="Poppins"/>
              </a:rPr>
              <a:t>Include cap and invest guardrails to protect LMI </a:t>
            </a:r>
            <a:r>
              <a:rPr lang="en-US" sz="2400" dirty="0" err="1">
                <a:solidFill>
                  <a:schemeClr val="dk1"/>
                </a:solidFill>
                <a:ea typeface="Poppins"/>
                <a:cs typeface="Poppins"/>
                <a:sym typeface="Poppins"/>
              </a:rPr>
              <a:t>NYers</a:t>
            </a:r>
            <a:r>
              <a:rPr lang="en-US" sz="2400" dirty="0">
                <a:solidFill>
                  <a:schemeClr val="dk1"/>
                </a:solidFill>
                <a:ea typeface="Poppins"/>
                <a:cs typeface="Poppins"/>
                <a:sym typeface="Poppins"/>
              </a:rPr>
              <a:t> from pollution hotspots </a:t>
            </a:r>
          </a:p>
          <a:p>
            <a:pPr marL="914400" indent="-349250">
              <a:lnSpc>
                <a:spcPct val="115000"/>
              </a:lnSpc>
              <a:buClr>
                <a:schemeClr val="dk1"/>
              </a:buClr>
              <a:buSzPts val="1900"/>
              <a:buFont typeface="Poppins"/>
              <a:buAutoNum type="arabicPeriod"/>
            </a:pPr>
            <a:r>
              <a:rPr lang="en-US" sz="2400" dirty="0">
                <a:effectLst/>
                <a:ea typeface="Source Sans Pro" panose="020B0503030403020204" pitchFamily="34" charset="0"/>
                <a:cs typeface="Source Sans Pro" panose="020B0503030403020204" pitchFamily="34" charset="0"/>
              </a:rPr>
              <a:t>Climate and Community Protection Fund S.5360/A.6263,</a:t>
            </a:r>
            <a:r>
              <a:rPr lang="en-US" sz="2400" dirty="0">
                <a:solidFill>
                  <a:schemeClr val="dk1"/>
                </a:solidFill>
                <a:ea typeface="Poppins"/>
                <a:cs typeface="Poppins"/>
                <a:sym typeface="Poppins"/>
              </a:rPr>
              <a:t> </a:t>
            </a:r>
          </a:p>
          <a:p>
            <a:pPr marL="914400" indent="-349250">
              <a:lnSpc>
                <a:spcPct val="115000"/>
              </a:lnSpc>
              <a:buClr>
                <a:schemeClr val="dk1"/>
              </a:buClr>
              <a:buSzPts val="1900"/>
              <a:buFont typeface="Poppins"/>
              <a:buAutoNum type="arabicPeriod"/>
            </a:pPr>
            <a:r>
              <a:rPr lang="en-US" sz="2400" dirty="0">
                <a:solidFill>
                  <a:schemeClr val="dk1"/>
                </a:solidFill>
                <a:ea typeface="Poppins"/>
                <a:cs typeface="Poppins"/>
                <a:sym typeface="Poppins"/>
              </a:rPr>
              <a:t>NY Heat Act </a:t>
            </a:r>
            <a:r>
              <a:rPr lang="en-US" sz="2400" dirty="0"/>
              <a:t>S2016/A4592</a:t>
            </a:r>
            <a:r>
              <a:rPr lang="en-US" sz="2400" dirty="0">
                <a:solidFill>
                  <a:schemeClr val="dk1"/>
                </a:solidFill>
                <a:ea typeface="Poppins"/>
                <a:cs typeface="Poppins"/>
                <a:sym typeface="Poppins"/>
              </a:rPr>
              <a:t>, </a:t>
            </a:r>
          </a:p>
          <a:p>
            <a:pPr marL="914400" indent="-349250">
              <a:lnSpc>
                <a:spcPct val="115000"/>
              </a:lnSpc>
              <a:buClr>
                <a:schemeClr val="dk1"/>
              </a:buClr>
              <a:buSzPts val="1900"/>
              <a:buFont typeface="Poppins"/>
              <a:buAutoNum type="arabicPeriod"/>
            </a:pPr>
            <a:r>
              <a:rPr lang="en-US" sz="2400" dirty="0">
                <a:solidFill>
                  <a:schemeClr val="dk1"/>
                </a:solidFill>
                <a:ea typeface="Poppins"/>
                <a:cs typeface="Poppins"/>
                <a:sym typeface="Poppins"/>
              </a:rPr>
              <a:t>Just Energy Transition Act </a:t>
            </a:r>
            <a:r>
              <a:rPr lang="en-US" sz="2400" dirty="0">
                <a:effectLst/>
                <a:hlinkClick r:id="rId2">
                  <a:extLst>
                    <a:ext uri="{A12FA001-AC4F-418D-AE19-62706E023703}">
                      <ahyp:hlinkClr xmlns:ahyp="http://schemas.microsoft.com/office/drawing/2018/hyperlinkcolor" val="tx"/>
                    </a:ext>
                  </a:extLst>
                </a:hlinkClick>
              </a:rPr>
              <a:t>S02935-A</a:t>
            </a:r>
            <a:r>
              <a:rPr lang="en-US" sz="2400" dirty="0">
                <a:solidFill>
                  <a:schemeClr val="dk1"/>
                </a:solidFill>
                <a:ea typeface="Poppins"/>
                <a:cs typeface="Poppins"/>
                <a:sym typeface="Poppins"/>
              </a:rPr>
              <a:t>, </a:t>
            </a:r>
          </a:p>
          <a:p>
            <a:pPr marL="914400" indent="-349250">
              <a:lnSpc>
                <a:spcPct val="115000"/>
              </a:lnSpc>
              <a:buClr>
                <a:schemeClr val="dk1"/>
              </a:buClr>
              <a:buSzPts val="1900"/>
              <a:buFont typeface="Poppins"/>
              <a:buAutoNum type="arabicPeriod"/>
            </a:pPr>
            <a:r>
              <a:rPr lang="en-US" sz="2400" dirty="0">
                <a:solidFill>
                  <a:schemeClr val="dk1"/>
                </a:solidFill>
                <a:ea typeface="Poppins"/>
                <a:cs typeface="Poppins"/>
                <a:sym typeface="Poppins"/>
              </a:rPr>
              <a:t>Climate Superfund Act </a:t>
            </a:r>
            <a:r>
              <a:rPr lang="en-US" sz="2400" i="1" dirty="0">
                <a:effectLst/>
                <a:ea typeface="Calibri" panose="020F0502020204030204" pitchFamily="34" charset="0"/>
                <a:cs typeface="Times New Roman" panose="02020603050405020304" pitchFamily="18" charset="0"/>
              </a:rPr>
              <a:t>S2129 / A3351</a:t>
            </a:r>
            <a:r>
              <a:rPr lang="en-US" sz="2400" dirty="0">
                <a:solidFill>
                  <a:schemeClr val="dk1"/>
                </a:solidFill>
                <a:ea typeface="Poppins"/>
                <a:cs typeface="Poppins"/>
                <a:sym typeface="Poppins"/>
              </a:rPr>
              <a:t> </a:t>
            </a:r>
          </a:p>
          <a:p>
            <a:pPr marL="914400" indent="-349250">
              <a:lnSpc>
                <a:spcPct val="115000"/>
              </a:lnSpc>
              <a:buClr>
                <a:schemeClr val="dk1"/>
              </a:buClr>
              <a:buSzPts val="1900"/>
              <a:buFont typeface="Poppins"/>
              <a:buAutoNum type="arabicPeriod"/>
            </a:pPr>
            <a:r>
              <a:rPr lang="en-US" sz="2400" dirty="0">
                <a:solidFill>
                  <a:schemeClr val="dk1"/>
                </a:solidFill>
                <a:ea typeface="Poppins"/>
                <a:cs typeface="Poppins"/>
                <a:sym typeface="Poppins"/>
              </a:rPr>
              <a:t>Stop Climate Polluters Handout Act </a:t>
            </a:r>
            <a:r>
              <a:rPr lang="en-US" sz="2400" b="0" i="0" u="none" strike="noStrike" dirty="0">
                <a:solidFill>
                  <a:srgbClr val="000000"/>
                </a:solidFill>
                <a:effectLst/>
              </a:rPr>
              <a:t>S3389</a:t>
            </a:r>
            <a:endParaRPr lang="en-US" sz="2400" dirty="0">
              <a:solidFill>
                <a:schemeClr val="dk1"/>
              </a:solidFill>
              <a:ea typeface="Poppins"/>
              <a:cs typeface="Poppins"/>
              <a:sym typeface="Poppins"/>
            </a:endParaRPr>
          </a:p>
          <a:p>
            <a:endParaRPr lang="en-US" dirty="0"/>
          </a:p>
        </p:txBody>
      </p:sp>
    </p:spTree>
    <p:extLst>
      <p:ext uri="{BB962C8B-B14F-4D97-AF65-F5344CB8AC3E}">
        <p14:creationId xmlns:p14="http://schemas.microsoft.com/office/powerpoint/2010/main" val="2678278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971789-0F44-56B8-03A2-7DB6E89F9C05}"/>
              </a:ext>
            </a:extLst>
          </p:cNvPr>
          <p:cNvSpPr txBox="1"/>
          <p:nvPr/>
        </p:nvSpPr>
        <p:spPr>
          <a:xfrm>
            <a:off x="561109" y="592282"/>
            <a:ext cx="8021782" cy="5262979"/>
          </a:xfrm>
          <a:prstGeom prst="rect">
            <a:avLst/>
          </a:prstGeom>
          <a:noFill/>
        </p:spPr>
        <p:txBody>
          <a:bodyPr wrap="square" rtlCol="0">
            <a:spAutoFit/>
          </a:bodyPr>
          <a:lstStyle/>
          <a:p>
            <a:r>
              <a:rPr lang="en-US" sz="2800" i="1" dirty="0"/>
              <a:t>Thanks for participating</a:t>
            </a:r>
            <a:r>
              <a:rPr lang="en-US" sz="2800" dirty="0"/>
              <a:t>.</a:t>
            </a:r>
          </a:p>
          <a:p>
            <a:r>
              <a:rPr lang="en-US" sz="2800" dirty="0"/>
              <a:t>We hope you feel empowered to advocate for better care for our planet- We are the ones we have been waiting for!   Recruit your friends + congregation</a:t>
            </a:r>
          </a:p>
          <a:p>
            <a:endParaRPr lang="en-US" sz="2800" dirty="0"/>
          </a:p>
          <a:p>
            <a:r>
              <a:rPr lang="en-US" sz="2800" dirty="0"/>
              <a:t>It’s an exciting time to be involved in the political process- Climate change is real and underway, but there are many ways it can go;  your children’s future depends on the action you take in the next few years.    </a:t>
            </a:r>
          </a:p>
          <a:p>
            <a:endParaRPr lang="en-US" sz="2800" dirty="0"/>
          </a:p>
          <a:p>
            <a:r>
              <a:rPr lang="en-US" sz="2800" dirty="0"/>
              <a:t>Join the ever-increasing multitudes of people around the world working on creation care. </a:t>
            </a:r>
          </a:p>
        </p:txBody>
      </p:sp>
    </p:spTree>
    <p:extLst>
      <p:ext uri="{BB962C8B-B14F-4D97-AF65-F5344CB8AC3E}">
        <p14:creationId xmlns:p14="http://schemas.microsoft.com/office/powerpoint/2010/main" val="3613414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EEE662-E2CC-2002-136F-E0DA1A74B4A9}"/>
              </a:ext>
            </a:extLst>
          </p:cNvPr>
          <p:cNvSpPr txBox="1"/>
          <p:nvPr/>
        </p:nvSpPr>
        <p:spPr>
          <a:xfrm>
            <a:off x="467591" y="789709"/>
            <a:ext cx="7928264" cy="3108543"/>
          </a:xfrm>
          <a:prstGeom prst="rect">
            <a:avLst/>
          </a:prstGeom>
          <a:noFill/>
        </p:spPr>
        <p:txBody>
          <a:bodyPr wrap="square" rtlCol="0">
            <a:spAutoFit/>
          </a:bodyPr>
          <a:lstStyle/>
          <a:p>
            <a:r>
              <a:rPr lang="en-US" sz="2800" dirty="0"/>
              <a:t>John </a:t>
            </a:r>
            <a:r>
              <a:rPr lang="en-US" sz="2800" dirty="0" err="1"/>
              <a:t>Keevert</a:t>
            </a:r>
            <a:r>
              <a:rPr lang="en-US" sz="2800" dirty="0"/>
              <a:t>   </a:t>
            </a:r>
            <a:r>
              <a:rPr lang="en-US" sz="2800" dirty="0">
                <a:hlinkClick r:id="rId2">
                  <a:extLst>
                    <a:ext uri="{A12FA001-AC4F-418D-AE19-62706E023703}">
                      <ahyp:hlinkClr xmlns:ahyp="http://schemas.microsoft.com/office/drawing/2018/hyperlinkcolor" val="tx"/>
                    </a:ext>
                  </a:extLst>
                </a:hlinkClick>
              </a:rPr>
              <a:t>jkeev101@gmail.com</a:t>
            </a:r>
            <a:r>
              <a:rPr lang="en-US" sz="2800" dirty="0"/>
              <a:t>  	 585 473 0295</a:t>
            </a:r>
          </a:p>
          <a:p>
            <a:endParaRPr lang="en-US" sz="2800" dirty="0"/>
          </a:p>
          <a:p>
            <a:r>
              <a:rPr lang="en-US" sz="2800" dirty="0"/>
              <a:t>Sarah Clark      </a:t>
            </a:r>
            <a:r>
              <a:rPr lang="en-US" sz="2800" u="sng"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clarks@nyassembly.gov</a:t>
            </a:r>
            <a:r>
              <a:rPr lang="en-US" sz="2800" u="sng" dirty="0">
                <a:latin typeface="Calibri" panose="020F0502020204030204" pitchFamily="34" charset="0"/>
                <a:ea typeface="Calibri" panose="020F0502020204030204" pitchFamily="34" charset="0"/>
                <a:cs typeface="Times New Roman" panose="02020603050405020304" pitchFamily="18" charset="0"/>
              </a:rPr>
              <a:t>  </a:t>
            </a:r>
            <a:r>
              <a:rPr lang="en-US" sz="2800" dirty="0">
                <a:effectLst/>
                <a:latin typeface="Calibri" panose="020F0502020204030204" pitchFamily="34" charset="0"/>
                <a:ea typeface="Calibri" panose="020F0502020204030204" pitchFamily="34" charset="0"/>
                <a:cs typeface="Times New Roman" panose="02020603050405020304" pitchFamily="18" charset="0"/>
              </a:rPr>
              <a:t>585 467 0410</a:t>
            </a:r>
          </a:p>
          <a:p>
            <a:r>
              <a:rPr lang="en-US" sz="2800" dirty="0">
                <a:latin typeface="Calibri" panose="020F0502020204030204" pitchFamily="34" charset="0"/>
                <a:ea typeface="Calibri" panose="020F0502020204030204" pitchFamily="34" charset="0"/>
                <a:cs typeface="Times New Roman" panose="02020603050405020304" pitchFamily="18" charset="0"/>
              </a:rPr>
              <a:t>	Unfortunately Sarah had a conflict arise, not able to participate, apologies.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latin typeface="Calibri" panose="020F0502020204030204" pitchFamily="34" charset="0"/>
              <a:cs typeface="Times New Roman" panose="02020603050405020304" pitchFamily="18" charset="0"/>
            </a:endParaRPr>
          </a:p>
          <a:p>
            <a:endParaRPr lang="en-US" sz="2800" dirty="0"/>
          </a:p>
        </p:txBody>
      </p:sp>
    </p:spTree>
    <p:extLst>
      <p:ext uri="{BB962C8B-B14F-4D97-AF65-F5344CB8AC3E}">
        <p14:creationId xmlns:p14="http://schemas.microsoft.com/office/powerpoint/2010/main" val="2939760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C7808-6044-A85B-A92F-6E1B2E232660}"/>
              </a:ext>
            </a:extLst>
          </p:cNvPr>
          <p:cNvSpPr>
            <a:spLocks noGrp="1"/>
          </p:cNvSpPr>
          <p:nvPr>
            <p:ph type="ctrTitle" idx="4294967295"/>
          </p:nvPr>
        </p:nvSpPr>
        <p:spPr>
          <a:xfrm>
            <a:off x="0" y="1122363"/>
            <a:ext cx="7772400" cy="2387600"/>
          </a:xfrm>
        </p:spPr>
        <p:txBody>
          <a:bodyPr/>
          <a:lstStyle/>
          <a:p>
            <a:r>
              <a:rPr lang="en-US" sz="1800" b="1" i="0" u="none" strike="noStrike" dirty="0">
                <a:solidFill>
                  <a:srgbClr val="000000"/>
                </a:solidFill>
                <a:effectLst/>
                <a:latin typeface="Arial" panose="020B0604020202020204" pitchFamily="34" charset="0"/>
              </a:rPr>
              <a:t> </a:t>
            </a:r>
            <a:br>
              <a:rPr lang="en-US" sz="1800" b="1" i="0" u="none" strike="noStrike" dirty="0">
                <a:solidFill>
                  <a:srgbClr val="000000"/>
                </a:solidFill>
                <a:effectLst/>
                <a:latin typeface="Arial" panose="020B0604020202020204" pitchFamily="34" charset="0"/>
              </a:rPr>
            </a:br>
            <a:endParaRPr lang="en-US" dirty="0"/>
          </a:p>
        </p:txBody>
      </p:sp>
      <p:sp>
        <p:nvSpPr>
          <p:cNvPr id="4" name="TextBox 3">
            <a:extLst>
              <a:ext uri="{FF2B5EF4-FFF2-40B4-BE49-F238E27FC236}">
                <a16:creationId xmlns:a16="http://schemas.microsoft.com/office/drawing/2014/main" id="{16E75390-A946-3A08-C47E-F19BD445E029}"/>
              </a:ext>
            </a:extLst>
          </p:cNvPr>
          <p:cNvSpPr txBox="1"/>
          <p:nvPr/>
        </p:nvSpPr>
        <p:spPr>
          <a:xfrm>
            <a:off x="540328" y="471200"/>
            <a:ext cx="8298872" cy="6093976"/>
          </a:xfrm>
          <a:prstGeom prst="rect">
            <a:avLst/>
          </a:prstGeom>
          <a:noFill/>
        </p:spPr>
        <p:txBody>
          <a:bodyPr wrap="square" rtlCol="0">
            <a:spAutoFit/>
          </a:bodyPr>
          <a:lstStyle/>
          <a:p>
            <a:r>
              <a:rPr lang="en-US" sz="5400" b="1" dirty="0"/>
              <a:t>WHY DO ADVOCACY? </a:t>
            </a:r>
          </a:p>
          <a:p>
            <a:endParaRPr lang="en-US" sz="2800" b="1" dirty="0"/>
          </a:p>
          <a:p>
            <a:r>
              <a:rPr lang="en-US" sz="2800" b="1" dirty="0"/>
              <a:t>We want to be responsible stewards of Creation and all the life around us.  </a:t>
            </a:r>
            <a:r>
              <a:rPr lang="en-US" sz="2800" b="1" i="1" dirty="0"/>
              <a:t>Help is not coming, we got us! </a:t>
            </a:r>
          </a:p>
          <a:p>
            <a:endParaRPr lang="en-US" sz="2800" b="1" dirty="0"/>
          </a:p>
          <a:p>
            <a:r>
              <a:rPr lang="en-US" sz="2800" b="1" dirty="0"/>
              <a:t>There is much that individuals can do, insulating house, upgrading heating, electric vehicle, solar, plant-based diet etc. </a:t>
            </a:r>
          </a:p>
          <a:p>
            <a:endParaRPr lang="en-US" sz="2800" b="1" dirty="0"/>
          </a:p>
          <a:p>
            <a:r>
              <a:rPr lang="en-US" sz="2800" b="1" dirty="0"/>
              <a:t>Other responses require collective action, usually meaning getting a corporation to change behavior or a governmental entity to enact new legislation. EX- banks, grid, pipelines, wind power, neonicotinoids</a:t>
            </a:r>
          </a:p>
        </p:txBody>
      </p:sp>
    </p:spTree>
    <p:extLst>
      <p:ext uri="{BB962C8B-B14F-4D97-AF65-F5344CB8AC3E}">
        <p14:creationId xmlns:p14="http://schemas.microsoft.com/office/powerpoint/2010/main" val="6539118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40772F7-0653-1A4F-9869-693CE3B3A8AC}"/>
              </a:ext>
            </a:extLst>
          </p:cNvPr>
          <p:cNvSpPr txBox="1"/>
          <p:nvPr/>
        </p:nvSpPr>
        <p:spPr>
          <a:xfrm>
            <a:off x="1052946" y="651165"/>
            <a:ext cx="7564581" cy="5262979"/>
          </a:xfrm>
          <a:prstGeom prst="rect">
            <a:avLst/>
          </a:prstGeom>
          <a:noFill/>
        </p:spPr>
        <p:txBody>
          <a:bodyPr wrap="square" rtlCol="0">
            <a:spAutoFit/>
          </a:bodyPr>
          <a:lstStyle/>
          <a:p>
            <a:r>
              <a:rPr lang="en-US" sz="5400" dirty="0">
                <a:solidFill>
                  <a:srgbClr val="FF0000"/>
                </a:solidFill>
              </a:rPr>
              <a:t>3</a:t>
            </a:r>
            <a:r>
              <a:rPr lang="en-US" sz="5400" dirty="0"/>
              <a:t> </a:t>
            </a:r>
            <a:r>
              <a:rPr lang="en-US" sz="5400" dirty="0">
                <a:solidFill>
                  <a:schemeClr val="accent1">
                    <a:lumMod val="75000"/>
                  </a:schemeClr>
                </a:solidFill>
              </a:rPr>
              <a:t>Min</a:t>
            </a:r>
            <a:r>
              <a:rPr lang="en-US" sz="5400" dirty="0">
                <a:solidFill>
                  <a:srgbClr val="6E3C23"/>
                </a:solidFill>
              </a:rPr>
              <a:t>ute</a:t>
            </a:r>
            <a:r>
              <a:rPr lang="en-US" sz="5400" dirty="0"/>
              <a:t> </a:t>
            </a:r>
            <a:r>
              <a:rPr lang="en-US" sz="5400" dirty="0">
                <a:solidFill>
                  <a:srgbClr val="FFC000"/>
                </a:solidFill>
              </a:rPr>
              <a:t>Brai</a:t>
            </a:r>
            <a:r>
              <a:rPr lang="en-US" sz="5400" dirty="0">
                <a:solidFill>
                  <a:srgbClr val="7030A0"/>
                </a:solidFill>
              </a:rPr>
              <a:t>nst</a:t>
            </a:r>
            <a:r>
              <a:rPr lang="en-US" sz="5400" dirty="0">
                <a:solidFill>
                  <a:schemeClr val="accent6">
                    <a:lumMod val="50000"/>
                  </a:schemeClr>
                </a:solidFill>
              </a:rPr>
              <a:t>or</a:t>
            </a:r>
            <a:r>
              <a:rPr lang="en-US" sz="5400" dirty="0">
                <a:solidFill>
                  <a:srgbClr val="00B0F0"/>
                </a:solidFill>
              </a:rPr>
              <a:t>m</a:t>
            </a:r>
          </a:p>
          <a:p>
            <a:endParaRPr lang="en-US" dirty="0"/>
          </a:p>
          <a:p>
            <a:r>
              <a:rPr lang="en-US" sz="2400" dirty="0"/>
              <a:t>No wrong answers, no criticism of others</a:t>
            </a:r>
          </a:p>
          <a:p>
            <a:r>
              <a:rPr lang="en-US" sz="2400" dirty="0"/>
              <a:t>Contribute ideas you might not do you self;  let others contribute also. </a:t>
            </a:r>
          </a:p>
          <a:p>
            <a:endParaRPr lang="en-US" sz="2400" dirty="0"/>
          </a:p>
          <a:p>
            <a:r>
              <a:rPr lang="en-US" sz="2400" dirty="0"/>
              <a:t>Situation:  Suppose a natural  gas company, Classical Gas, wants to run a new pipeline up from Corning area, through Genesee Valley Park, to a new ‘</a:t>
            </a:r>
            <a:r>
              <a:rPr lang="en-US" sz="2400" dirty="0" err="1"/>
              <a:t>peaker</a:t>
            </a:r>
            <a:r>
              <a:rPr lang="en-US" sz="2400" dirty="0"/>
              <a:t>’ gas-powered electrical generating station  in the 19</a:t>
            </a:r>
            <a:r>
              <a:rPr lang="en-US" sz="2400" baseline="30000" dirty="0"/>
              <a:t>th</a:t>
            </a:r>
            <a:r>
              <a:rPr lang="en-US" sz="2400" dirty="0"/>
              <a:t> Ward.   Genesee Valley Park is very popular with the surrounding BIPOC community.   Environmentalists oppose the pipeline. What can you think of to stop it? </a:t>
            </a:r>
          </a:p>
        </p:txBody>
      </p:sp>
    </p:spTree>
    <p:extLst>
      <p:ext uri="{BB962C8B-B14F-4D97-AF65-F5344CB8AC3E}">
        <p14:creationId xmlns:p14="http://schemas.microsoft.com/office/powerpoint/2010/main" val="3166980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913DAB1-7803-9153-AEFD-12250750A09D}"/>
              </a:ext>
            </a:extLst>
          </p:cNvPr>
          <p:cNvSpPr txBox="1"/>
          <p:nvPr/>
        </p:nvSpPr>
        <p:spPr>
          <a:xfrm>
            <a:off x="779318" y="727364"/>
            <a:ext cx="7606146" cy="5909310"/>
          </a:xfrm>
          <a:prstGeom prst="rect">
            <a:avLst/>
          </a:prstGeom>
          <a:noFill/>
        </p:spPr>
        <p:txBody>
          <a:bodyPr wrap="square" rtlCol="0">
            <a:spAutoFit/>
          </a:bodyPr>
          <a:lstStyle/>
          <a:p>
            <a:r>
              <a:rPr lang="en-US" sz="5400" dirty="0"/>
              <a:t>WHY DO ADVOCACY?</a:t>
            </a:r>
          </a:p>
          <a:p>
            <a:endParaRPr lang="en-US" sz="2000" dirty="0"/>
          </a:p>
          <a:p>
            <a:r>
              <a:rPr lang="en-US" sz="2200" b="1" dirty="0"/>
              <a:t>Those with vested interest in the status quo are actively trying to block the change we want to see.  Industry has paid lobbyists</a:t>
            </a:r>
          </a:p>
          <a:p>
            <a:endParaRPr lang="en-US" sz="2200" b="1" dirty="0"/>
          </a:p>
          <a:p>
            <a:r>
              <a:rPr lang="en-US" sz="2200" b="1" dirty="0"/>
              <a:t>Responsible legislators try to represent the wishes of the people in their district.   </a:t>
            </a:r>
            <a:r>
              <a:rPr lang="en-US" sz="2200" b="1" i="1" dirty="0"/>
              <a:t>They need to hear from you </a:t>
            </a:r>
            <a:r>
              <a:rPr lang="en-US" sz="2200" b="1" dirty="0"/>
              <a:t>and like-minded people to do that. </a:t>
            </a:r>
          </a:p>
          <a:p>
            <a:endParaRPr lang="en-US" sz="2200" b="1" dirty="0"/>
          </a:p>
          <a:p>
            <a:r>
              <a:rPr lang="en-US" sz="2200" b="1" dirty="0"/>
              <a:t>The religious community can harness people power and can speak from a position of moral authority.   Many in the religious community are strongly motivated by seeking environmental justice; </a:t>
            </a:r>
            <a:r>
              <a:rPr lang="en-US" sz="2200" b="1" i="1" dirty="0"/>
              <a:t>efforts to deal with climate change can also address the intersectional problems of inequality and racism</a:t>
            </a:r>
            <a:r>
              <a:rPr lang="en-US" sz="2200" b="1" dirty="0"/>
              <a:t>. </a:t>
            </a:r>
          </a:p>
          <a:p>
            <a:endParaRPr lang="en-US" sz="2200" b="1" dirty="0"/>
          </a:p>
          <a:p>
            <a:endParaRPr lang="en-US" dirty="0"/>
          </a:p>
        </p:txBody>
      </p:sp>
    </p:spTree>
    <p:extLst>
      <p:ext uri="{BB962C8B-B14F-4D97-AF65-F5344CB8AC3E}">
        <p14:creationId xmlns:p14="http://schemas.microsoft.com/office/powerpoint/2010/main" val="7832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5CB68A-D629-AA84-ABEB-724C67DF7EF1}"/>
              </a:ext>
            </a:extLst>
          </p:cNvPr>
          <p:cNvSpPr txBox="1"/>
          <p:nvPr/>
        </p:nvSpPr>
        <p:spPr>
          <a:xfrm>
            <a:off x="706582" y="301336"/>
            <a:ext cx="8011391" cy="2123658"/>
          </a:xfrm>
          <a:prstGeom prst="rect">
            <a:avLst/>
          </a:prstGeom>
          <a:noFill/>
        </p:spPr>
        <p:txBody>
          <a:bodyPr wrap="square" rtlCol="0">
            <a:spAutoFit/>
          </a:bodyPr>
          <a:lstStyle/>
          <a:p>
            <a:r>
              <a:rPr lang="en-US" sz="4400" dirty="0"/>
              <a:t>OK, now what can churches, congregations, temples (501C3s) </a:t>
            </a:r>
            <a:r>
              <a:rPr lang="en-US" sz="4400" i="1" dirty="0"/>
              <a:t>actually do? </a:t>
            </a:r>
          </a:p>
        </p:txBody>
      </p:sp>
      <p:pic>
        <p:nvPicPr>
          <p:cNvPr id="5" name="Picture 4">
            <a:extLst>
              <a:ext uri="{FF2B5EF4-FFF2-40B4-BE49-F238E27FC236}">
                <a16:creationId xmlns:a16="http://schemas.microsoft.com/office/drawing/2014/main" id="{8DCDF12C-D55E-EF20-EA7D-F7B0346D61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509" y="3190009"/>
            <a:ext cx="3009175" cy="3075709"/>
          </a:xfrm>
          <a:prstGeom prst="rect">
            <a:avLst/>
          </a:prstGeom>
        </p:spPr>
      </p:pic>
      <p:sp>
        <p:nvSpPr>
          <p:cNvPr id="6" name="TextBox 5">
            <a:extLst>
              <a:ext uri="{FF2B5EF4-FFF2-40B4-BE49-F238E27FC236}">
                <a16:creationId xmlns:a16="http://schemas.microsoft.com/office/drawing/2014/main" id="{F2EF601A-3162-D8C8-3E92-33BA223258FB}"/>
              </a:ext>
            </a:extLst>
          </p:cNvPr>
          <p:cNvSpPr txBox="1"/>
          <p:nvPr/>
        </p:nvSpPr>
        <p:spPr>
          <a:xfrm>
            <a:off x="3647209" y="2393821"/>
            <a:ext cx="5496791" cy="4308872"/>
          </a:xfrm>
          <a:prstGeom prst="rect">
            <a:avLst/>
          </a:prstGeom>
          <a:noFill/>
        </p:spPr>
        <p:txBody>
          <a:bodyPr wrap="square" rtlCol="0">
            <a:spAutoFit/>
          </a:bodyPr>
          <a:lstStyle/>
          <a:p>
            <a:r>
              <a:rPr lang="en-US" b="1" dirty="0"/>
              <a:t>“NOT LEGAL ADVICE” </a:t>
            </a:r>
          </a:p>
          <a:p>
            <a:endParaRPr lang="en-US" dirty="0"/>
          </a:p>
          <a:p>
            <a:r>
              <a:rPr lang="en-US" dirty="0"/>
              <a:t>Link to this and other references available at </a:t>
            </a:r>
          </a:p>
          <a:p>
            <a:r>
              <a:rPr lang="en-US" dirty="0">
                <a:hlinkClick r:id="rId3">
                  <a:extLst>
                    <a:ext uri="{A12FA001-AC4F-418D-AE19-62706E023703}">
                      <ahyp:hlinkClr xmlns:ahyp="http://schemas.microsoft.com/office/drawing/2018/hyperlinkcolor" val="tx"/>
                    </a:ext>
                  </a:extLst>
                </a:hlinkClick>
              </a:rPr>
              <a:t>https://bit.ly/3LIqGUb</a:t>
            </a:r>
            <a:r>
              <a:rPr lang="en-US" dirty="0"/>
              <a:t>  </a:t>
            </a:r>
          </a:p>
          <a:p>
            <a:endParaRPr lang="en-US" dirty="0"/>
          </a:p>
          <a:p>
            <a:r>
              <a:rPr lang="en-US" sz="2000" b="1" dirty="0"/>
              <a:t>501C3s May NOT support or oppose specific politicians, candidates or political parties- Prohibited </a:t>
            </a:r>
            <a:r>
              <a:rPr lang="en-US" sz="2000" b="1" i="1" dirty="0"/>
              <a:t>political campaign intervention</a:t>
            </a:r>
            <a:r>
              <a:rPr lang="en-US" sz="2000" b="1" dirty="0"/>
              <a:t>.  </a:t>
            </a:r>
          </a:p>
          <a:p>
            <a:endParaRPr lang="en-US" b="1" dirty="0"/>
          </a:p>
          <a:p>
            <a:r>
              <a:rPr lang="en-US" sz="2000" dirty="0"/>
              <a:t>Without limits on time, effort and expense, </a:t>
            </a:r>
            <a:r>
              <a:rPr lang="en-US" sz="2000" b="1" dirty="0"/>
              <a:t>congregations and their representatives may engage in issue advocacy </a:t>
            </a:r>
            <a:r>
              <a:rPr lang="en-US" sz="2000" dirty="0"/>
              <a:t>through activities such as educating and mobilizing congregants and the general public.   Ex- need to reduce CO2</a:t>
            </a:r>
          </a:p>
        </p:txBody>
      </p:sp>
    </p:spTree>
    <p:extLst>
      <p:ext uri="{BB962C8B-B14F-4D97-AF65-F5344CB8AC3E}">
        <p14:creationId xmlns:p14="http://schemas.microsoft.com/office/powerpoint/2010/main" val="3107964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2E9FDF-3D92-626C-2528-4BBA8830ADA7}"/>
              </a:ext>
            </a:extLst>
          </p:cNvPr>
          <p:cNvPicPr>
            <a:picLocks noChangeAspect="1"/>
          </p:cNvPicPr>
          <p:nvPr/>
        </p:nvPicPr>
        <p:blipFill>
          <a:blip r:embed="rId2"/>
          <a:stretch>
            <a:fillRect/>
          </a:stretch>
        </p:blipFill>
        <p:spPr>
          <a:xfrm>
            <a:off x="436710" y="2317172"/>
            <a:ext cx="2318671" cy="2369127"/>
          </a:xfrm>
          <a:prstGeom prst="rect">
            <a:avLst/>
          </a:prstGeom>
        </p:spPr>
      </p:pic>
      <p:sp>
        <p:nvSpPr>
          <p:cNvPr id="4" name="TextBox 3">
            <a:extLst>
              <a:ext uri="{FF2B5EF4-FFF2-40B4-BE49-F238E27FC236}">
                <a16:creationId xmlns:a16="http://schemas.microsoft.com/office/drawing/2014/main" id="{754E10DA-B7E8-5557-51BA-67BBA9F4196A}"/>
              </a:ext>
            </a:extLst>
          </p:cNvPr>
          <p:cNvSpPr txBox="1"/>
          <p:nvPr/>
        </p:nvSpPr>
        <p:spPr>
          <a:xfrm>
            <a:off x="3065318" y="727364"/>
            <a:ext cx="5641972" cy="5047536"/>
          </a:xfrm>
          <a:prstGeom prst="rect">
            <a:avLst/>
          </a:prstGeom>
          <a:noFill/>
        </p:spPr>
        <p:txBody>
          <a:bodyPr wrap="square" rtlCol="0">
            <a:spAutoFit/>
          </a:bodyPr>
          <a:lstStyle/>
          <a:p>
            <a:r>
              <a:rPr lang="en-US" dirty="0"/>
              <a:t> </a:t>
            </a:r>
            <a:r>
              <a:rPr lang="en-US" sz="2400" b="1" dirty="0"/>
              <a:t>LOBBYING</a:t>
            </a:r>
            <a:r>
              <a:rPr lang="en-US" sz="2400" dirty="0"/>
              <a:t>: Within narrow limits on time, effort and expense, </a:t>
            </a:r>
            <a:r>
              <a:rPr lang="en-US" sz="2600" b="1" dirty="0"/>
              <a:t>congregations</a:t>
            </a:r>
            <a:r>
              <a:rPr lang="en-US" sz="2600" dirty="0"/>
              <a:t> and their representatives </a:t>
            </a:r>
            <a:r>
              <a:rPr lang="en-US" sz="2600" b="1" dirty="0"/>
              <a:t>may engage in lobbying</a:t>
            </a:r>
            <a:r>
              <a:rPr lang="en-US" sz="2400" dirty="0"/>
              <a:t>—defined by the IRS as advocating for or against specific pieces of legislation—</a:t>
            </a:r>
            <a:r>
              <a:rPr lang="en-US" sz="2600" dirty="0"/>
              <a:t>as an </a:t>
            </a:r>
            <a:r>
              <a:rPr lang="en-US" sz="2600" b="1" dirty="0"/>
              <a:t>"unsubstantial" portion of an organization's activities</a:t>
            </a:r>
            <a:r>
              <a:rPr lang="en-US" sz="2400" dirty="0"/>
              <a:t>. </a:t>
            </a:r>
          </a:p>
          <a:p>
            <a:r>
              <a:rPr lang="en-US" sz="2400" dirty="0"/>
              <a:t>The IRS has not provided a strict rule for what constitutes “unsubstantial,” and evaluates on a case-by-case basis. However, courts and the IRS have ruled in the past that lobbying activity constituting 5% or less of total activities is acceptable. </a:t>
            </a:r>
          </a:p>
        </p:txBody>
      </p:sp>
    </p:spTree>
    <p:extLst>
      <p:ext uri="{BB962C8B-B14F-4D97-AF65-F5344CB8AC3E}">
        <p14:creationId xmlns:p14="http://schemas.microsoft.com/office/powerpoint/2010/main" val="2934815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032424-3B47-368B-A51B-203FB061493B}"/>
              </a:ext>
            </a:extLst>
          </p:cNvPr>
          <p:cNvSpPr txBox="1"/>
          <p:nvPr/>
        </p:nvSpPr>
        <p:spPr>
          <a:xfrm>
            <a:off x="3948546" y="1012954"/>
            <a:ext cx="4582391" cy="5170646"/>
          </a:xfrm>
          <a:prstGeom prst="rect">
            <a:avLst/>
          </a:prstGeom>
          <a:noFill/>
        </p:spPr>
        <p:txBody>
          <a:bodyPr wrap="square" rtlCol="0">
            <a:spAutoFit/>
          </a:bodyPr>
          <a:lstStyle/>
          <a:p>
            <a:r>
              <a:rPr lang="en-US" sz="2200" b="1" dirty="0"/>
              <a:t>"Total activities" includes the total amount of money, staff, and volunteer time that goes into running the organization.   </a:t>
            </a:r>
            <a:r>
              <a:rPr lang="en-US" sz="2200" dirty="0"/>
              <a:t>While the 5% amount is not a strict rule, it can be used as a </a:t>
            </a:r>
            <a:r>
              <a:rPr lang="en-US" sz="2200" b="1" dirty="0"/>
              <a:t>guidepost</a:t>
            </a:r>
            <a:r>
              <a:rPr lang="en-US" sz="2200" dirty="0"/>
              <a:t> for an organization's lobbying activities.</a:t>
            </a:r>
          </a:p>
          <a:p>
            <a:endParaRPr lang="en-US" sz="2200" dirty="0"/>
          </a:p>
          <a:p>
            <a:r>
              <a:rPr lang="en-US" sz="2200" dirty="0"/>
              <a:t> Example: encouraging a city council, state legislature, and/or Congress to pass a particular law to reduce carbon emissions.    Filing for 501h status allows up to ~20% to lobbying, incurs record keeping; consult lawyer.</a:t>
            </a:r>
          </a:p>
          <a:p>
            <a:endParaRPr lang="en-US" sz="2200" dirty="0"/>
          </a:p>
        </p:txBody>
      </p:sp>
      <p:pic>
        <p:nvPicPr>
          <p:cNvPr id="4" name="Picture 3">
            <a:extLst>
              <a:ext uri="{FF2B5EF4-FFF2-40B4-BE49-F238E27FC236}">
                <a16:creationId xmlns:a16="http://schemas.microsoft.com/office/drawing/2014/main" id="{C593C558-1211-5A5C-BFA7-8D90C47486A3}"/>
              </a:ext>
            </a:extLst>
          </p:cNvPr>
          <p:cNvPicPr>
            <a:picLocks noChangeAspect="1"/>
          </p:cNvPicPr>
          <p:nvPr/>
        </p:nvPicPr>
        <p:blipFill>
          <a:blip r:embed="rId2"/>
          <a:stretch>
            <a:fillRect/>
          </a:stretch>
        </p:blipFill>
        <p:spPr>
          <a:xfrm>
            <a:off x="426027" y="1464459"/>
            <a:ext cx="2960003" cy="3024414"/>
          </a:xfrm>
          <a:prstGeom prst="rect">
            <a:avLst/>
          </a:prstGeom>
        </p:spPr>
      </p:pic>
    </p:spTree>
    <p:extLst>
      <p:ext uri="{BB962C8B-B14F-4D97-AF65-F5344CB8AC3E}">
        <p14:creationId xmlns:p14="http://schemas.microsoft.com/office/powerpoint/2010/main" val="1404681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15FEF4-97BD-CCFC-3D4F-D8D1F1CFE5F8}"/>
              </a:ext>
            </a:extLst>
          </p:cNvPr>
          <p:cNvSpPr txBox="1"/>
          <p:nvPr/>
        </p:nvSpPr>
        <p:spPr>
          <a:xfrm>
            <a:off x="4343400" y="1205345"/>
            <a:ext cx="4447309" cy="6186309"/>
          </a:xfrm>
          <a:prstGeom prst="rect">
            <a:avLst/>
          </a:prstGeom>
          <a:noFill/>
        </p:spPr>
        <p:txBody>
          <a:bodyPr wrap="square" rtlCol="0">
            <a:spAutoFit/>
          </a:bodyPr>
          <a:lstStyle/>
          <a:p>
            <a:r>
              <a:rPr lang="en-US" sz="2200" dirty="0"/>
              <a:t>The </a:t>
            </a:r>
            <a:r>
              <a:rPr lang="en-US" sz="2200" b="1" dirty="0"/>
              <a:t>restrictions</a:t>
            </a:r>
            <a:r>
              <a:rPr lang="en-US" sz="2200" dirty="0"/>
              <a:t> on lobbying </a:t>
            </a:r>
            <a:r>
              <a:rPr lang="en-US" sz="2200" b="1" dirty="0"/>
              <a:t>apply only to a congregation as a legal entity, </a:t>
            </a:r>
            <a:r>
              <a:rPr lang="en-US" sz="2200" dirty="0"/>
              <a:t>or to a person or group speaking in the name of the congregation.  A minister or congregation member may freely engage in these activities </a:t>
            </a:r>
            <a:r>
              <a:rPr lang="en-US" sz="2200" i="1" dirty="0"/>
              <a:t>as an individual</a:t>
            </a:r>
            <a:r>
              <a:rPr lang="en-US" sz="2200" dirty="0"/>
              <a:t>.   Person(s) likely to be associated with the congregation should state that they are speaking/writing as individuals. </a:t>
            </a:r>
          </a:p>
          <a:p>
            <a:endParaRPr lang="en-US" sz="2200" dirty="0"/>
          </a:p>
          <a:p>
            <a:r>
              <a:rPr lang="en-US" sz="2200" dirty="0"/>
              <a:t>Congregations should never sponsor illegal activity.  If doing CD, do it as an individual. </a:t>
            </a:r>
          </a:p>
          <a:p>
            <a:endParaRPr lang="en-US" sz="2200" dirty="0"/>
          </a:p>
          <a:p>
            <a:endParaRPr lang="en-US" sz="2200" dirty="0"/>
          </a:p>
          <a:p>
            <a:r>
              <a:rPr lang="en-US" sz="2200" dirty="0"/>
              <a:t> </a:t>
            </a:r>
          </a:p>
        </p:txBody>
      </p:sp>
      <p:pic>
        <p:nvPicPr>
          <p:cNvPr id="4" name="Picture 3">
            <a:extLst>
              <a:ext uri="{FF2B5EF4-FFF2-40B4-BE49-F238E27FC236}">
                <a16:creationId xmlns:a16="http://schemas.microsoft.com/office/drawing/2014/main" id="{42977A99-3B3F-E9F7-76CD-46512E84F935}"/>
              </a:ext>
            </a:extLst>
          </p:cNvPr>
          <p:cNvPicPr>
            <a:picLocks noChangeAspect="1"/>
          </p:cNvPicPr>
          <p:nvPr/>
        </p:nvPicPr>
        <p:blipFill>
          <a:blip r:embed="rId2"/>
          <a:stretch>
            <a:fillRect/>
          </a:stretch>
        </p:blipFill>
        <p:spPr>
          <a:xfrm>
            <a:off x="353291" y="1205345"/>
            <a:ext cx="3355972" cy="3429000"/>
          </a:xfrm>
          <a:prstGeom prst="rect">
            <a:avLst/>
          </a:prstGeom>
        </p:spPr>
      </p:pic>
    </p:spTree>
    <p:extLst>
      <p:ext uri="{BB962C8B-B14F-4D97-AF65-F5344CB8AC3E}">
        <p14:creationId xmlns:p14="http://schemas.microsoft.com/office/powerpoint/2010/main" val="2451739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F2D3C68-320C-3C29-0420-E24F6244DED8}"/>
              </a:ext>
            </a:extLst>
          </p:cNvPr>
          <p:cNvSpPr txBox="1"/>
          <p:nvPr/>
        </p:nvSpPr>
        <p:spPr>
          <a:xfrm>
            <a:off x="1007918" y="633845"/>
            <a:ext cx="7512627" cy="6432530"/>
          </a:xfrm>
          <a:prstGeom prst="rect">
            <a:avLst/>
          </a:prstGeom>
          <a:noFill/>
        </p:spPr>
        <p:txBody>
          <a:bodyPr wrap="square" rtlCol="0">
            <a:spAutoFit/>
          </a:bodyPr>
          <a:lstStyle/>
          <a:p>
            <a:r>
              <a:rPr lang="en-US" sz="5400" b="1" dirty="0"/>
              <a:t>HOW DO WE START?</a:t>
            </a:r>
          </a:p>
          <a:p>
            <a:endParaRPr lang="en-US" sz="2200" dirty="0"/>
          </a:p>
          <a:p>
            <a:r>
              <a:rPr lang="en-US" sz="2800" dirty="0"/>
              <a:t>What are some secular groups working on climate change?   What kinds of issues do they work on? </a:t>
            </a:r>
          </a:p>
          <a:p>
            <a:endParaRPr lang="en-US" sz="2800" dirty="0"/>
          </a:p>
          <a:p>
            <a:r>
              <a:rPr lang="en-US" sz="2800" dirty="0"/>
              <a:t>What are some religious groups working on climate change?  What are their issues? </a:t>
            </a:r>
          </a:p>
          <a:p>
            <a:r>
              <a:rPr lang="en-US" sz="2800" dirty="0"/>
              <a:t> </a:t>
            </a:r>
          </a:p>
          <a:p>
            <a:r>
              <a:rPr lang="en-US" sz="2800" dirty="0"/>
              <a:t>Consider groups working at the city/county level, state level, and federal level.    Is there an issue no one is covering that you can take the lead on?</a:t>
            </a:r>
          </a:p>
          <a:p>
            <a:r>
              <a:rPr lang="en-US" sz="2800" dirty="0"/>
              <a:t>Active links for some of the groups are found in .doc at    </a:t>
            </a:r>
            <a:r>
              <a:rPr lang="en-US" sz="2800" dirty="0">
                <a:solidFill>
                  <a:schemeClr val="accent6">
                    <a:lumMod val="75000"/>
                  </a:schemeClr>
                </a:solidFill>
              </a:rPr>
              <a:t>		</a:t>
            </a:r>
            <a:r>
              <a:rPr lang="en-US" sz="2800" dirty="0">
                <a:hlinkClick r:id="rId2">
                  <a:extLst>
                    <a:ext uri="{A12FA001-AC4F-418D-AE19-62706E023703}">
                      <ahyp:hlinkClr xmlns:ahyp="http://schemas.microsoft.com/office/drawing/2018/hyperlinkcolor" val="tx"/>
                    </a:ext>
                  </a:extLst>
                </a:hlinkClick>
              </a:rPr>
              <a:t>https://bit.ly/3LIqGUb</a:t>
            </a:r>
            <a:r>
              <a:rPr lang="en-US" sz="2800" dirty="0"/>
              <a:t> </a:t>
            </a:r>
          </a:p>
          <a:p>
            <a:endParaRPr lang="en-US" sz="2800" dirty="0"/>
          </a:p>
        </p:txBody>
      </p:sp>
    </p:spTree>
    <p:extLst>
      <p:ext uri="{BB962C8B-B14F-4D97-AF65-F5344CB8AC3E}">
        <p14:creationId xmlns:p14="http://schemas.microsoft.com/office/powerpoint/2010/main" val="685304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499"/>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363432B-689C-C7C9-14B9-58207622DB64}"/>
              </a:ext>
            </a:extLst>
          </p:cNvPr>
          <p:cNvSpPr txBox="1"/>
          <p:nvPr/>
        </p:nvSpPr>
        <p:spPr>
          <a:xfrm>
            <a:off x="685800" y="654627"/>
            <a:ext cx="7793182" cy="6124754"/>
          </a:xfrm>
          <a:prstGeom prst="rect">
            <a:avLst/>
          </a:prstGeom>
          <a:noFill/>
        </p:spPr>
        <p:txBody>
          <a:bodyPr wrap="square" rtlCol="0">
            <a:spAutoFit/>
          </a:bodyPr>
          <a:lstStyle/>
          <a:p>
            <a:r>
              <a:rPr lang="en-US" sz="5400" dirty="0"/>
              <a:t>HOW DO I FIND OUT WHO MY LEGISLATORS ARE? </a:t>
            </a:r>
          </a:p>
          <a:p>
            <a:endParaRPr lang="en-US" dirty="0"/>
          </a:p>
          <a:p>
            <a:r>
              <a:rPr lang="en-US" sz="2200" dirty="0"/>
              <a:t>			The Monroe County Board of Elections website tells 				you all your representatives once you enter home 				address. </a:t>
            </a:r>
            <a:r>
              <a:rPr lang="en-US" sz="2200" dirty="0">
                <a:solidFill>
                  <a:schemeClr val="accent6">
                    <a:lumMod val="75000"/>
                  </a:schemeClr>
                </a:solidFill>
                <a:hlinkClick r:id="rId2">
                  <a:extLst>
                    <a:ext uri="{A12FA001-AC4F-418D-AE19-62706E023703}">
                      <ahyp:hlinkClr xmlns:ahyp="http://schemas.microsoft.com/office/drawing/2018/hyperlinkcolor" val="tx"/>
                    </a:ext>
                  </a:extLst>
                </a:hlinkClick>
              </a:rPr>
              <a:t>https://www2.monroecounty.gov/etc/voter/</a:t>
            </a:r>
            <a:r>
              <a:rPr lang="en-US" sz="2200" dirty="0">
                <a:solidFill>
                  <a:schemeClr val="accent6">
                    <a:lumMod val="75000"/>
                  </a:schemeClr>
                </a:solidFill>
              </a:rPr>
              <a:t>           </a:t>
            </a:r>
          </a:p>
          <a:p>
            <a:endParaRPr lang="en-US" sz="2200" dirty="0"/>
          </a:p>
          <a:p>
            <a:endParaRPr lang="en-US" sz="2200" dirty="0"/>
          </a:p>
          <a:p>
            <a:r>
              <a:rPr lang="en-US" sz="2200" dirty="0"/>
              <a:t>			League of Women Voters “Who Represents You” gives 			contact info on legislators. </a:t>
            </a:r>
            <a:r>
              <a:rPr lang="en-US" sz="2200" dirty="0">
                <a:solidFill>
                  <a:schemeClr val="accent6">
                    <a:lumMod val="75000"/>
                  </a:schemeClr>
                </a:solidFill>
                <a:hlinkClick r:id="rId3">
                  <a:extLst>
                    <a:ext uri="{A12FA001-AC4F-418D-AE19-62706E023703}">
                      <ahyp:hlinkClr xmlns:ahyp="http://schemas.microsoft.com/office/drawing/2018/hyperlinkcolor" val="tx"/>
                    </a:ext>
                  </a:extLst>
                </a:hlinkClick>
              </a:rPr>
              <a:t>https://lwv-rma.org/</a:t>
            </a:r>
            <a:r>
              <a:rPr lang="en-US" sz="2200" dirty="0">
                <a:solidFill>
                  <a:schemeClr val="accent6">
                    <a:lumMod val="75000"/>
                  </a:schemeClr>
                </a:solidFill>
              </a:rPr>
              <a:t>						docs/League_of_WVR_BRO_22_0674.pdf  </a:t>
            </a:r>
          </a:p>
          <a:p>
            <a:endParaRPr lang="en-US" sz="2200" dirty="0">
              <a:solidFill>
                <a:schemeClr val="accent6">
                  <a:lumMod val="75000"/>
                </a:schemeClr>
              </a:solidFill>
            </a:endParaRPr>
          </a:p>
          <a:p>
            <a:r>
              <a:rPr lang="en-US" sz="2200" dirty="0">
                <a:solidFill>
                  <a:schemeClr val="accent6">
                    <a:lumMod val="75000"/>
                  </a:schemeClr>
                </a:solidFill>
              </a:rPr>
              <a:t>			</a:t>
            </a:r>
            <a:r>
              <a:rPr lang="en-US" sz="2200" dirty="0"/>
              <a:t>Active links are found in .doc at  </a:t>
            </a:r>
            <a:r>
              <a:rPr lang="en-US" sz="2200" dirty="0">
                <a:solidFill>
                  <a:schemeClr val="accent6">
                    <a:lumMod val="75000"/>
                  </a:schemeClr>
                </a:solidFill>
              </a:rPr>
              <a:t>								</a:t>
            </a:r>
            <a:r>
              <a:rPr lang="en-US" sz="2400" dirty="0">
                <a:hlinkClick r:id="rId4">
                  <a:extLst>
                    <a:ext uri="{A12FA001-AC4F-418D-AE19-62706E023703}">
                      <ahyp:hlinkClr xmlns:ahyp="http://schemas.microsoft.com/office/drawing/2018/hyperlinkcolor" val="tx"/>
                    </a:ext>
                  </a:extLst>
                </a:hlinkClick>
              </a:rPr>
              <a:t>https://bit.ly/3LIqGUb</a:t>
            </a:r>
            <a:r>
              <a:rPr lang="en-US" sz="2400" dirty="0"/>
              <a:t>  </a:t>
            </a:r>
          </a:p>
          <a:p>
            <a:r>
              <a:rPr lang="en-US" sz="2200" dirty="0">
                <a:solidFill>
                  <a:schemeClr val="accent6">
                    <a:lumMod val="75000"/>
                  </a:schemeClr>
                </a:solidFill>
              </a:rPr>
              <a:t>			</a:t>
            </a:r>
          </a:p>
        </p:txBody>
      </p:sp>
      <p:pic>
        <p:nvPicPr>
          <p:cNvPr id="4" name="Graphic 3">
            <a:extLst>
              <a:ext uri="{FF2B5EF4-FFF2-40B4-BE49-F238E27FC236}">
                <a16:creationId xmlns:a16="http://schemas.microsoft.com/office/drawing/2014/main" id="{B5E708EC-3898-4886-27F7-5BCF345A6E0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8854" y="2327564"/>
            <a:ext cx="1606201" cy="1454533"/>
          </a:xfrm>
          <a:prstGeom prst="rect">
            <a:avLst/>
          </a:prstGeom>
        </p:spPr>
      </p:pic>
      <p:pic>
        <p:nvPicPr>
          <p:cNvPr id="6" name="Picture 5">
            <a:extLst>
              <a:ext uri="{FF2B5EF4-FFF2-40B4-BE49-F238E27FC236}">
                <a16:creationId xmlns:a16="http://schemas.microsoft.com/office/drawing/2014/main" id="{97913127-C5FB-807B-4F8F-61EE505DC772}"/>
              </a:ext>
            </a:extLst>
          </p:cNvPr>
          <p:cNvPicPr>
            <a:picLocks noChangeAspect="1"/>
          </p:cNvPicPr>
          <p:nvPr/>
        </p:nvPicPr>
        <p:blipFill>
          <a:blip r:embed="rId7"/>
          <a:stretch>
            <a:fillRect/>
          </a:stretch>
        </p:blipFill>
        <p:spPr>
          <a:xfrm>
            <a:off x="595819" y="3886395"/>
            <a:ext cx="1192269" cy="2293326"/>
          </a:xfrm>
          <a:prstGeom prst="rect">
            <a:avLst/>
          </a:prstGeom>
        </p:spPr>
      </p:pic>
    </p:spTree>
    <p:extLst>
      <p:ext uri="{BB962C8B-B14F-4D97-AF65-F5344CB8AC3E}">
        <p14:creationId xmlns:p14="http://schemas.microsoft.com/office/powerpoint/2010/main" val="280368828"/>
      </p:ext>
    </p:extLst>
  </p:cSld>
  <p:clrMapOvr>
    <a:masterClrMapping/>
  </p:clrMapOvr>
</p:sld>
</file>

<file path=ppt/theme/theme1.xml><?xml version="1.0" encoding="utf-8"?>
<a:theme xmlns:a="http://schemas.openxmlformats.org/drawingml/2006/main" name="Office Theme">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8026</TotalTime>
  <Words>1704</Words>
  <Application>Microsoft Office PowerPoint</Application>
  <PresentationFormat>On-screen Show (4:3)</PresentationFormat>
  <Paragraphs>149</Paragraphs>
  <Slides>20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Calibri</vt:lpstr>
      <vt:lpstr>Calibri Light</vt:lpstr>
      <vt:lpstr>Lilita One</vt:lpstr>
      <vt:lpstr>Poppins</vt:lpstr>
      <vt:lpstr>Source Sans Pro</vt:lpstr>
      <vt:lpstr>Office Theme</vt:lpstr>
      <vt:lpstr> Effective Faith-based Advocacy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Faith-based Advocacy</dc:title>
  <dc:creator>jkeevj@gmail.com</dc:creator>
  <cp:lastModifiedBy>Holly Rockwell</cp:lastModifiedBy>
  <cp:revision>18</cp:revision>
  <dcterms:created xsi:type="dcterms:W3CDTF">2023-04-30T19:34:12Z</dcterms:created>
  <dcterms:modified xsi:type="dcterms:W3CDTF">2024-05-14T17:26:16Z</dcterms:modified>
</cp:coreProperties>
</file>